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75" r:id="rId2"/>
    <p:sldId id="256" r:id="rId3"/>
    <p:sldId id="289" r:id="rId4"/>
    <p:sldId id="290" r:id="rId5"/>
    <p:sldId id="291" r:id="rId6"/>
    <p:sldId id="288" r:id="rId7"/>
    <p:sldId id="292" r:id="rId8"/>
    <p:sldId id="293" r:id="rId9"/>
    <p:sldId id="294" r:id="rId10"/>
    <p:sldId id="295" r:id="rId11"/>
    <p:sldId id="296" r:id="rId12"/>
    <p:sldId id="298" r:id="rId13"/>
    <p:sldId id="297" r:id="rId14"/>
    <p:sldId id="300" r:id="rId15"/>
    <p:sldId id="285" r:id="rId16"/>
    <p:sldId id="299" r:id="rId17"/>
    <p:sldId id="286" r:id="rId18"/>
    <p:sldId id="301" r:id="rId19"/>
    <p:sldId id="274" r:id="rId20"/>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E3F3"/>
    <a:srgbClr val="FFDDDD"/>
    <a:srgbClr val="FFA3A3"/>
    <a:srgbClr val="333F50"/>
    <a:srgbClr val="0185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26" autoAdjust="0"/>
    <p:restoredTop sz="83246" autoAdjust="0"/>
  </p:normalViewPr>
  <p:slideViewPr>
    <p:cSldViewPr snapToGrid="0" showGuides="1">
      <p:cViewPr varScale="1">
        <p:scale>
          <a:sx n="54" d="100"/>
          <a:sy n="54" d="100"/>
        </p:scale>
        <p:origin x="82" y="29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66C02A-0227-4BD2-8EF9-78DF36C6D877}" type="datetimeFigureOut">
              <a:rPr lang="zh-TW" altLang="en-US" smtClean="0"/>
              <a:t>2023/1/4</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5886CE-99E7-4A9B-9E06-09A23429310D}" type="slidenum">
              <a:rPr lang="zh-TW" altLang="en-US" smtClean="0"/>
              <a:t>‹#›</a:t>
            </a:fld>
            <a:endParaRPr lang="zh-TW" altLang="en-US"/>
          </a:p>
        </p:txBody>
      </p:sp>
    </p:spTree>
    <p:extLst>
      <p:ext uri="{BB962C8B-B14F-4D97-AF65-F5344CB8AC3E}">
        <p14:creationId xmlns:p14="http://schemas.microsoft.com/office/powerpoint/2010/main" val="12339257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A95886CE-99E7-4A9B-9E06-09A23429310D}" type="slidenum">
              <a:rPr lang="zh-TW" altLang="en-US" smtClean="0"/>
              <a:t>1</a:t>
            </a:fld>
            <a:endParaRPr lang="zh-TW" altLang="en-US"/>
          </a:p>
        </p:txBody>
      </p:sp>
    </p:spTree>
    <p:extLst>
      <p:ext uri="{BB962C8B-B14F-4D97-AF65-F5344CB8AC3E}">
        <p14:creationId xmlns:p14="http://schemas.microsoft.com/office/powerpoint/2010/main" val="6327766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A95886CE-99E7-4A9B-9E06-09A23429310D}" type="slidenum">
              <a:rPr lang="zh-TW" altLang="en-US" smtClean="0"/>
              <a:t>13</a:t>
            </a:fld>
            <a:endParaRPr lang="zh-TW" altLang="en-US"/>
          </a:p>
        </p:txBody>
      </p:sp>
    </p:spTree>
    <p:extLst>
      <p:ext uri="{BB962C8B-B14F-4D97-AF65-F5344CB8AC3E}">
        <p14:creationId xmlns:p14="http://schemas.microsoft.com/office/powerpoint/2010/main" val="24890193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A95886CE-99E7-4A9B-9E06-09A23429310D}" type="slidenum">
              <a:rPr lang="zh-TW" altLang="en-US" smtClean="0"/>
              <a:t>14</a:t>
            </a:fld>
            <a:endParaRPr lang="zh-TW" altLang="en-US"/>
          </a:p>
        </p:txBody>
      </p:sp>
    </p:spTree>
    <p:extLst>
      <p:ext uri="{BB962C8B-B14F-4D97-AF65-F5344CB8AC3E}">
        <p14:creationId xmlns:p14="http://schemas.microsoft.com/office/powerpoint/2010/main" val="36349187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速度</a:t>
            </a:r>
            <a:endParaRPr lang="en-US" altLang="zh-TW" dirty="0"/>
          </a:p>
          <a:p>
            <a:r>
              <a:rPr lang="zh-TW" altLang="en-US" dirty="0"/>
              <a:t>速度變化</a:t>
            </a:r>
            <a:endParaRPr lang="en-US" altLang="zh-TW" dirty="0"/>
          </a:p>
          <a:p>
            <a:r>
              <a:rPr lang="zh-TW" altLang="en-US" dirty="0"/>
              <a:t>車道位置</a:t>
            </a:r>
            <a:endParaRPr lang="en-US" altLang="zh-TW" dirty="0"/>
          </a:p>
          <a:p>
            <a:r>
              <a:rPr lang="zh-TW" altLang="en-US" dirty="0"/>
              <a:t>車道變化</a:t>
            </a:r>
          </a:p>
        </p:txBody>
      </p:sp>
      <p:sp>
        <p:nvSpPr>
          <p:cNvPr id="4" name="投影片編號版面配置區 3"/>
          <p:cNvSpPr>
            <a:spLocks noGrp="1"/>
          </p:cNvSpPr>
          <p:nvPr>
            <p:ph type="sldNum" sz="quarter" idx="5"/>
          </p:nvPr>
        </p:nvSpPr>
        <p:spPr/>
        <p:txBody>
          <a:bodyPr/>
          <a:lstStyle/>
          <a:p>
            <a:fld id="{A95886CE-99E7-4A9B-9E06-09A23429310D}" type="slidenum">
              <a:rPr lang="zh-TW" altLang="en-US" smtClean="0"/>
              <a:t>15</a:t>
            </a:fld>
            <a:endParaRPr lang="zh-TW" altLang="en-US"/>
          </a:p>
        </p:txBody>
      </p:sp>
    </p:spTree>
    <p:extLst>
      <p:ext uri="{BB962C8B-B14F-4D97-AF65-F5344CB8AC3E}">
        <p14:creationId xmlns:p14="http://schemas.microsoft.com/office/powerpoint/2010/main" val="31873075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it-IT" altLang="zh-TW" sz="1200" dirty="0"/>
              <a:t>Chi squared </a:t>
            </a:r>
            <a:r>
              <a:rPr lang="zh-TW" altLang="en-US" sz="1200" dirty="0"/>
              <a:t> 卡方檢定</a:t>
            </a:r>
            <a:endParaRPr lang="en-US" altLang="zh-TW" sz="1200" dirty="0"/>
          </a:p>
          <a:p>
            <a:endParaRPr lang="en-US" altLang="zh-TW" sz="1200" dirty="0"/>
          </a:p>
          <a:p>
            <a:r>
              <a:rPr lang="zh-TW" altLang="en-US" sz="1200" dirty="0"/>
              <a:t>連續本文大小  </a:t>
            </a:r>
            <a:r>
              <a:rPr lang="en-US" altLang="zh-TW" sz="1200" dirty="0"/>
              <a:t>:</a:t>
            </a:r>
            <a:r>
              <a:rPr lang="zh-TW" altLang="en-US" sz="1200" dirty="0"/>
              <a:t> </a:t>
            </a:r>
            <a:r>
              <a:rPr lang="en-US" altLang="zh-TW" sz="1200" dirty="0"/>
              <a:t>4~5</a:t>
            </a:r>
            <a:r>
              <a:rPr lang="zh-TW" altLang="en-US" sz="1200" dirty="0"/>
              <a:t>；</a:t>
            </a:r>
            <a:r>
              <a:rPr lang="en-US" altLang="zh-TW" sz="1200" dirty="0"/>
              <a:t>5~6.5</a:t>
            </a:r>
            <a:r>
              <a:rPr lang="zh-TW" altLang="en-US" sz="1200" dirty="0"/>
              <a:t>；</a:t>
            </a:r>
            <a:r>
              <a:rPr lang="en-US" altLang="zh-TW" sz="1200" dirty="0"/>
              <a:t>6.5~8….</a:t>
            </a:r>
            <a:endParaRPr lang="zh-TW" altLang="en-US" dirty="0"/>
          </a:p>
        </p:txBody>
      </p:sp>
      <p:sp>
        <p:nvSpPr>
          <p:cNvPr id="4" name="投影片編號版面配置區 3"/>
          <p:cNvSpPr>
            <a:spLocks noGrp="1"/>
          </p:cNvSpPr>
          <p:nvPr>
            <p:ph type="sldNum" sz="quarter" idx="5"/>
          </p:nvPr>
        </p:nvSpPr>
        <p:spPr/>
        <p:txBody>
          <a:bodyPr/>
          <a:lstStyle/>
          <a:p>
            <a:fld id="{A95886CE-99E7-4A9B-9E06-09A23429310D}" type="slidenum">
              <a:rPr lang="zh-TW" altLang="en-US" smtClean="0"/>
              <a:t>16</a:t>
            </a:fld>
            <a:endParaRPr lang="zh-TW" altLang="en-US"/>
          </a:p>
        </p:txBody>
      </p:sp>
    </p:spTree>
    <p:extLst>
      <p:ext uri="{BB962C8B-B14F-4D97-AF65-F5344CB8AC3E}">
        <p14:creationId xmlns:p14="http://schemas.microsoft.com/office/powerpoint/2010/main" val="39285182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A95886CE-99E7-4A9B-9E06-09A23429310D}" type="slidenum">
              <a:rPr lang="zh-TW" altLang="en-US" smtClean="0"/>
              <a:t>17</a:t>
            </a:fld>
            <a:endParaRPr lang="zh-TW" altLang="en-US"/>
          </a:p>
        </p:txBody>
      </p:sp>
    </p:spTree>
    <p:extLst>
      <p:ext uri="{BB962C8B-B14F-4D97-AF65-F5344CB8AC3E}">
        <p14:creationId xmlns:p14="http://schemas.microsoft.com/office/powerpoint/2010/main" val="15665417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A95886CE-99E7-4A9B-9E06-09A23429310D}" type="slidenum">
              <a:rPr lang="zh-TW" altLang="en-US" smtClean="0"/>
              <a:t>18</a:t>
            </a:fld>
            <a:endParaRPr lang="zh-TW" altLang="en-US"/>
          </a:p>
        </p:txBody>
      </p:sp>
    </p:spTree>
    <p:extLst>
      <p:ext uri="{BB962C8B-B14F-4D97-AF65-F5344CB8AC3E}">
        <p14:creationId xmlns:p14="http://schemas.microsoft.com/office/powerpoint/2010/main" val="2256190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相關 </a:t>
            </a:r>
            <a:r>
              <a:rPr lang="en-US" altLang="zh-TW" dirty="0"/>
              <a:t>:</a:t>
            </a:r>
            <a:r>
              <a:rPr lang="zh-TW" altLang="en-US" dirty="0"/>
              <a:t> 導航</a:t>
            </a:r>
            <a:endParaRPr lang="en-US" altLang="zh-TW" dirty="0"/>
          </a:p>
          <a:p>
            <a:r>
              <a:rPr lang="zh-TW" altLang="en-US" dirty="0"/>
              <a:t>不相關 </a:t>
            </a:r>
            <a:r>
              <a:rPr lang="en-US" altLang="zh-TW" dirty="0"/>
              <a:t>:</a:t>
            </a:r>
            <a:r>
              <a:rPr lang="zh-TW" altLang="en-US" dirty="0"/>
              <a:t> 簡訊、影片、電話</a:t>
            </a:r>
          </a:p>
        </p:txBody>
      </p:sp>
      <p:sp>
        <p:nvSpPr>
          <p:cNvPr id="4" name="投影片編號版面配置區 3"/>
          <p:cNvSpPr>
            <a:spLocks noGrp="1"/>
          </p:cNvSpPr>
          <p:nvPr>
            <p:ph type="sldNum" sz="quarter" idx="5"/>
          </p:nvPr>
        </p:nvSpPr>
        <p:spPr/>
        <p:txBody>
          <a:bodyPr/>
          <a:lstStyle/>
          <a:p>
            <a:fld id="{A95886CE-99E7-4A9B-9E06-09A23429310D}" type="slidenum">
              <a:rPr lang="zh-TW" altLang="en-US" smtClean="0"/>
              <a:t>3</a:t>
            </a:fld>
            <a:endParaRPr lang="zh-TW" altLang="en-US"/>
          </a:p>
        </p:txBody>
      </p:sp>
    </p:spTree>
    <p:extLst>
      <p:ext uri="{BB962C8B-B14F-4D97-AF65-F5344CB8AC3E}">
        <p14:creationId xmlns:p14="http://schemas.microsoft.com/office/powerpoint/2010/main" val="32015750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A95886CE-99E7-4A9B-9E06-09A23429310D}" type="slidenum">
              <a:rPr lang="zh-TW" altLang="en-US" smtClean="0"/>
              <a:t>6</a:t>
            </a:fld>
            <a:endParaRPr lang="zh-TW" altLang="en-US"/>
          </a:p>
        </p:txBody>
      </p:sp>
    </p:spTree>
    <p:extLst>
      <p:ext uri="{BB962C8B-B14F-4D97-AF65-F5344CB8AC3E}">
        <p14:creationId xmlns:p14="http://schemas.microsoft.com/office/powerpoint/2010/main" val="36263187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A95886CE-99E7-4A9B-9E06-09A23429310D}" type="slidenum">
              <a:rPr lang="zh-TW" altLang="en-US" smtClean="0"/>
              <a:t>7</a:t>
            </a:fld>
            <a:endParaRPr lang="zh-TW" altLang="en-US"/>
          </a:p>
        </p:txBody>
      </p:sp>
    </p:spTree>
    <p:extLst>
      <p:ext uri="{BB962C8B-B14F-4D97-AF65-F5344CB8AC3E}">
        <p14:creationId xmlns:p14="http://schemas.microsoft.com/office/powerpoint/2010/main" val="3224022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A95886CE-99E7-4A9B-9E06-09A23429310D}" type="slidenum">
              <a:rPr lang="zh-TW" altLang="en-US" smtClean="0"/>
              <a:t>8</a:t>
            </a:fld>
            <a:endParaRPr lang="zh-TW" altLang="en-US"/>
          </a:p>
        </p:txBody>
      </p:sp>
    </p:spTree>
    <p:extLst>
      <p:ext uri="{BB962C8B-B14F-4D97-AF65-F5344CB8AC3E}">
        <p14:creationId xmlns:p14="http://schemas.microsoft.com/office/powerpoint/2010/main" val="10369840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A95886CE-99E7-4A9B-9E06-09A23429310D}" type="slidenum">
              <a:rPr lang="zh-TW" altLang="en-US" smtClean="0"/>
              <a:t>9</a:t>
            </a:fld>
            <a:endParaRPr lang="zh-TW" altLang="en-US"/>
          </a:p>
        </p:txBody>
      </p:sp>
    </p:spTree>
    <p:extLst>
      <p:ext uri="{BB962C8B-B14F-4D97-AF65-F5344CB8AC3E}">
        <p14:creationId xmlns:p14="http://schemas.microsoft.com/office/powerpoint/2010/main" val="12285532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A95886CE-99E7-4A9B-9E06-09A23429310D}" type="slidenum">
              <a:rPr lang="zh-TW" altLang="en-US" smtClean="0"/>
              <a:t>10</a:t>
            </a:fld>
            <a:endParaRPr lang="zh-TW" altLang="en-US"/>
          </a:p>
        </p:txBody>
      </p:sp>
    </p:spTree>
    <p:extLst>
      <p:ext uri="{BB962C8B-B14F-4D97-AF65-F5344CB8AC3E}">
        <p14:creationId xmlns:p14="http://schemas.microsoft.com/office/powerpoint/2010/main" val="42894653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A95886CE-99E7-4A9B-9E06-09A23429310D}" type="slidenum">
              <a:rPr lang="zh-TW" altLang="en-US" smtClean="0"/>
              <a:t>11</a:t>
            </a:fld>
            <a:endParaRPr lang="zh-TW" altLang="en-US"/>
          </a:p>
        </p:txBody>
      </p:sp>
    </p:spTree>
    <p:extLst>
      <p:ext uri="{BB962C8B-B14F-4D97-AF65-F5344CB8AC3E}">
        <p14:creationId xmlns:p14="http://schemas.microsoft.com/office/powerpoint/2010/main" val="13259000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A95886CE-99E7-4A9B-9E06-09A23429310D}" type="slidenum">
              <a:rPr lang="zh-TW" altLang="en-US" smtClean="0"/>
              <a:t>12</a:t>
            </a:fld>
            <a:endParaRPr lang="zh-TW" altLang="en-US"/>
          </a:p>
        </p:txBody>
      </p:sp>
    </p:spTree>
    <p:extLst>
      <p:ext uri="{BB962C8B-B14F-4D97-AF65-F5344CB8AC3E}">
        <p14:creationId xmlns:p14="http://schemas.microsoft.com/office/powerpoint/2010/main" val="13325977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標題投影片">
    <p:spTree>
      <p:nvGrpSpPr>
        <p:cNvPr id="1" name=""/>
        <p:cNvGrpSpPr/>
        <p:nvPr/>
      </p:nvGrpSpPr>
      <p:grpSpPr>
        <a:xfrm>
          <a:off x="0" y="0"/>
          <a:ext cx="0" cy="0"/>
          <a:chOff x="0" y="0"/>
          <a:chExt cx="0" cy="0"/>
        </a:xfrm>
      </p:grpSpPr>
      <p:sp>
        <p:nvSpPr>
          <p:cNvPr id="4" name="日期版面配置區 3">
            <a:extLst>
              <a:ext uri="{FF2B5EF4-FFF2-40B4-BE49-F238E27FC236}">
                <a16:creationId xmlns:a16="http://schemas.microsoft.com/office/drawing/2014/main" id="{D5EE691F-1901-C92F-2817-1D995D977D42}"/>
              </a:ext>
            </a:extLst>
          </p:cNvPr>
          <p:cNvSpPr>
            <a:spLocks noGrp="1"/>
          </p:cNvSpPr>
          <p:nvPr>
            <p:ph type="dt" sz="half" idx="10"/>
          </p:nvPr>
        </p:nvSpPr>
        <p:spPr/>
        <p:txBody>
          <a:bodyPr/>
          <a:lstStyle/>
          <a:p>
            <a:fld id="{C34E6D8E-4290-47BA-98E6-3B43376269CD}" type="datetimeFigureOut">
              <a:rPr lang="zh-TW" altLang="en-US" smtClean="0"/>
              <a:t>2023/1/4</a:t>
            </a:fld>
            <a:endParaRPr lang="zh-TW" altLang="en-US"/>
          </a:p>
        </p:txBody>
      </p:sp>
      <p:sp>
        <p:nvSpPr>
          <p:cNvPr id="5" name="頁尾版面配置區 4">
            <a:extLst>
              <a:ext uri="{FF2B5EF4-FFF2-40B4-BE49-F238E27FC236}">
                <a16:creationId xmlns:a16="http://schemas.microsoft.com/office/drawing/2014/main" id="{3BF12A29-2575-C36F-B8B5-5111DED5493F}"/>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9345C872-1292-D31C-6EA6-ECB366D9B56C}"/>
              </a:ext>
            </a:extLst>
          </p:cNvPr>
          <p:cNvSpPr>
            <a:spLocks noGrp="1"/>
          </p:cNvSpPr>
          <p:nvPr>
            <p:ph type="sldNum" sz="quarter" idx="12"/>
          </p:nvPr>
        </p:nvSpPr>
        <p:spPr/>
        <p:txBody>
          <a:bodyPr/>
          <a:lstStyle/>
          <a:p>
            <a:fld id="{6CA7593B-862F-4F45-97BD-0A21BA733559}" type="slidenum">
              <a:rPr lang="zh-TW" altLang="en-US" smtClean="0"/>
              <a:t>‹#›</a:t>
            </a:fld>
            <a:endParaRPr lang="zh-TW" altLang="en-US"/>
          </a:p>
        </p:txBody>
      </p:sp>
    </p:spTree>
    <p:extLst>
      <p:ext uri="{BB962C8B-B14F-4D97-AF65-F5344CB8AC3E}">
        <p14:creationId xmlns:p14="http://schemas.microsoft.com/office/powerpoint/2010/main" val="28981037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A6608E3-D5E7-DC66-95D2-70F601966243}"/>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DEF2019D-6C8C-5589-A0A1-804EBBBD6328}"/>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1950FE74-DCC8-735A-3CC8-C8E036024263}"/>
              </a:ext>
            </a:extLst>
          </p:cNvPr>
          <p:cNvSpPr>
            <a:spLocks noGrp="1"/>
          </p:cNvSpPr>
          <p:nvPr>
            <p:ph type="dt" sz="half" idx="10"/>
          </p:nvPr>
        </p:nvSpPr>
        <p:spPr/>
        <p:txBody>
          <a:bodyPr/>
          <a:lstStyle/>
          <a:p>
            <a:fld id="{C34E6D8E-4290-47BA-98E6-3B43376269CD}" type="datetimeFigureOut">
              <a:rPr lang="zh-TW" altLang="en-US" smtClean="0"/>
              <a:t>2023/1/4</a:t>
            </a:fld>
            <a:endParaRPr lang="zh-TW" altLang="en-US"/>
          </a:p>
        </p:txBody>
      </p:sp>
      <p:sp>
        <p:nvSpPr>
          <p:cNvPr id="5" name="頁尾版面配置區 4">
            <a:extLst>
              <a:ext uri="{FF2B5EF4-FFF2-40B4-BE49-F238E27FC236}">
                <a16:creationId xmlns:a16="http://schemas.microsoft.com/office/drawing/2014/main" id="{93E42B7E-461F-8394-836A-FED7ABDB5F7A}"/>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82EDEA72-E7BB-73A5-B980-0A46ECC269EF}"/>
              </a:ext>
            </a:extLst>
          </p:cNvPr>
          <p:cNvSpPr>
            <a:spLocks noGrp="1"/>
          </p:cNvSpPr>
          <p:nvPr>
            <p:ph type="sldNum" sz="quarter" idx="12"/>
          </p:nvPr>
        </p:nvSpPr>
        <p:spPr/>
        <p:txBody>
          <a:bodyPr/>
          <a:lstStyle/>
          <a:p>
            <a:fld id="{6CA7593B-862F-4F45-97BD-0A21BA733559}" type="slidenum">
              <a:rPr lang="zh-TW" altLang="en-US" smtClean="0"/>
              <a:t>‹#›</a:t>
            </a:fld>
            <a:endParaRPr lang="zh-TW" altLang="en-US"/>
          </a:p>
        </p:txBody>
      </p:sp>
    </p:spTree>
    <p:extLst>
      <p:ext uri="{BB962C8B-B14F-4D97-AF65-F5344CB8AC3E}">
        <p14:creationId xmlns:p14="http://schemas.microsoft.com/office/powerpoint/2010/main" val="2545785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13EA6E07-0B5B-DF4D-7047-D26EBA49F9CE}"/>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24C00E13-9F71-C926-6994-CB566026EAB3}"/>
              </a:ext>
            </a:extLst>
          </p:cNvPr>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9AE54E10-2974-F9D2-C3DE-78A4C7B96435}"/>
              </a:ext>
            </a:extLst>
          </p:cNvPr>
          <p:cNvSpPr>
            <a:spLocks noGrp="1"/>
          </p:cNvSpPr>
          <p:nvPr>
            <p:ph type="dt" sz="half" idx="10"/>
          </p:nvPr>
        </p:nvSpPr>
        <p:spPr/>
        <p:txBody>
          <a:bodyPr/>
          <a:lstStyle/>
          <a:p>
            <a:fld id="{C34E6D8E-4290-47BA-98E6-3B43376269CD}" type="datetimeFigureOut">
              <a:rPr lang="zh-TW" altLang="en-US" smtClean="0"/>
              <a:t>2023/1/4</a:t>
            </a:fld>
            <a:endParaRPr lang="zh-TW" altLang="en-US"/>
          </a:p>
        </p:txBody>
      </p:sp>
      <p:sp>
        <p:nvSpPr>
          <p:cNvPr id="5" name="頁尾版面配置區 4">
            <a:extLst>
              <a:ext uri="{FF2B5EF4-FFF2-40B4-BE49-F238E27FC236}">
                <a16:creationId xmlns:a16="http://schemas.microsoft.com/office/drawing/2014/main" id="{15A6163D-43F0-907A-B213-DA74BCC9D910}"/>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F44C494C-7C22-F7FB-4DE7-31C30E27DA5A}"/>
              </a:ext>
            </a:extLst>
          </p:cNvPr>
          <p:cNvSpPr>
            <a:spLocks noGrp="1"/>
          </p:cNvSpPr>
          <p:nvPr>
            <p:ph type="sldNum" sz="quarter" idx="12"/>
          </p:nvPr>
        </p:nvSpPr>
        <p:spPr/>
        <p:txBody>
          <a:bodyPr/>
          <a:lstStyle/>
          <a:p>
            <a:fld id="{6CA7593B-862F-4F45-97BD-0A21BA733559}" type="slidenum">
              <a:rPr lang="zh-TW" altLang="en-US" smtClean="0"/>
              <a:t>‹#›</a:t>
            </a:fld>
            <a:endParaRPr lang="zh-TW" altLang="en-US"/>
          </a:p>
        </p:txBody>
      </p:sp>
    </p:spTree>
    <p:extLst>
      <p:ext uri="{BB962C8B-B14F-4D97-AF65-F5344CB8AC3E}">
        <p14:creationId xmlns:p14="http://schemas.microsoft.com/office/powerpoint/2010/main" val="3805221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B122B21-BF00-DF5C-77EE-CE5CB1DB566A}"/>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4F6CC5AA-018F-AC0C-784E-AFD0155BB2D5}"/>
              </a:ext>
            </a:extLst>
          </p:cNvPr>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DFD964FD-4878-3254-99A7-E92F5E77CE70}"/>
              </a:ext>
            </a:extLst>
          </p:cNvPr>
          <p:cNvSpPr>
            <a:spLocks noGrp="1"/>
          </p:cNvSpPr>
          <p:nvPr>
            <p:ph type="dt" sz="half" idx="10"/>
          </p:nvPr>
        </p:nvSpPr>
        <p:spPr/>
        <p:txBody>
          <a:bodyPr/>
          <a:lstStyle/>
          <a:p>
            <a:fld id="{C34E6D8E-4290-47BA-98E6-3B43376269CD}" type="datetimeFigureOut">
              <a:rPr lang="zh-TW" altLang="en-US" smtClean="0"/>
              <a:t>2023/1/4</a:t>
            </a:fld>
            <a:endParaRPr lang="zh-TW" altLang="en-US"/>
          </a:p>
        </p:txBody>
      </p:sp>
      <p:sp>
        <p:nvSpPr>
          <p:cNvPr id="5" name="頁尾版面配置區 4">
            <a:extLst>
              <a:ext uri="{FF2B5EF4-FFF2-40B4-BE49-F238E27FC236}">
                <a16:creationId xmlns:a16="http://schemas.microsoft.com/office/drawing/2014/main" id="{CC6DC683-0DC1-FB53-E5F0-BA825F4803F2}"/>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99F2639E-12E6-812A-FBCF-4180C01E8E73}"/>
              </a:ext>
            </a:extLst>
          </p:cNvPr>
          <p:cNvSpPr>
            <a:spLocks noGrp="1"/>
          </p:cNvSpPr>
          <p:nvPr>
            <p:ph type="sldNum" sz="quarter" idx="12"/>
          </p:nvPr>
        </p:nvSpPr>
        <p:spPr/>
        <p:txBody>
          <a:bodyPr/>
          <a:lstStyle/>
          <a:p>
            <a:fld id="{6CA7593B-862F-4F45-97BD-0A21BA733559}" type="slidenum">
              <a:rPr lang="zh-TW" altLang="en-US" smtClean="0"/>
              <a:t>‹#›</a:t>
            </a:fld>
            <a:endParaRPr lang="zh-TW" altLang="en-US"/>
          </a:p>
        </p:txBody>
      </p:sp>
    </p:spTree>
    <p:extLst>
      <p:ext uri="{BB962C8B-B14F-4D97-AF65-F5344CB8AC3E}">
        <p14:creationId xmlns:p14="http://schemas.microsoft.com/office/powerpoint/2010/main" val="3983244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2FC5953-4A80-0231-CDEE-266584339036}"/>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C9929A8B-5F6D-B262-5517-8251FA7E80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id="{947BA0AD-0F6C-FB0A-AB17-19C5D39F07DB}"/>
              </a:ext>
            </a:extLst>
          </p:cNvPr>
          <p:cNvSpPr>
            <a:spLocks noGrp="1"/>
          </p:cNvSpPr>
          <p:nvPr>
            <p:ph type="dt" sz="half" idx="10"/>
          </p:nvPr>
        </p:nvSpPr>
        <p:spPr/>
        <p:txBody>
          <a:bodyPr/>
          <a:lstStyle/>
          <a:p>
            <a:fld id="{C34E6D8E-4290-47BA-98E6-3B43376269CD}" type="datetimeFigureOut">
              <a:rPr lang="zh-TW" altLang="en-US" smtClean="0"/>
              <a:t>2023/1/4</a:t>
            </a:fld>
            <a:endParaRPr lang="zh-TW" altLang="en-US"/>
          </a:p>
        </p:txBody>
      </p:sp>
      <p:sp>
        <p:nvSpPr>
          <p:cNvPr id="5" name="頁尾版面配置區 4">
            <a:extLst>
              <a:ext uri="{FF2B5EF4-FFF2-40B4-BE49-F238E27FC236}">
                <a16:creationId xmlns:a16="http://schemas.microsoft.com/office/drawing/2014/main" id="{448171CD-D4E0-6A5D-8EFB-C10D663693BF}"/>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39197339-C516-78C7-86E3-D9F8242B453C}"/>
              </a:ext>
            </a:extLst>
          </p:cNvPr>
          <p:cNvSpPr>
            <a:spLocks noGrp="1"/>
          </p:cNvSpPr>
          <p:nvPr>
            <p:ph type="sldNum" sz="quarter" idx="12"/>
          </p:nvPr>
        </p:nvSpPr>
        <p:spPr/>
        <p:txBody>
          <a:bodyPr/>
          <a:lstStyle/>
          <a:p>
            <a:fld id="{6CA7593B-862F-4F45-97BD-0A21BA733559}" type="slidenum">
              <a:rPr lang="zh-TW" altLang="en-US" smtClean="0"/>
              <a:t>‹#›</a:t>
            </a:fld>
            <a:endParaRPr lang="zh-TW" altLang="en-US"/>
          </a:p>
        </p:txBody>
      </p:sp>
    </p:spTree>
    <p:extLst>
      <p:ext uri="{BB962C8B-B14F-4D97-AF65-F5344CB8AC3E}">
        <p14:creationId xmlns:p14="http://schemas.microsoft.com/office/powerpoint/2010/main" val="1980398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66B35C6-3A84-73DD-CA76-C408AAB3C98B}"/>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E392998D-B22C-7589-F2BC-E5312111F7CB}"/>
              </a:ext>
            </a:extLst>
          </p:cNvPr>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0B37A424-C525-FC1D-32C9-B8C989B33432}"/>
              </a:ext>
            </a:extLst>
          </p:cNvPr>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4808771A-074C-A0D9-7333-DCFEE268AB1A}"/>
              </a:ext>
            </a:extLst>
          </p:cNvPr>
          <p:cNvSpPr>
            <a:spLocks noGrp="1"/>
          </p:cNvSpPr>
          <p:nvPr>
            <p:ph type="dt" sz="half" idx="10"/>
          </p:nvPr>
        </p:nvSpPr>
        <p:spPr/>
        <p:txBody>
          <a:bodyPr/>
          <a:lstStyle/>
          <a:p>
            <a:fld id="{C34E6D8E-4290-47BA-98E6-3B43376269CD}" type="datetimeFigureOut">
              <a:rPr lang="zh-TW" altLang="en-US" smtClean="0"/>
              <a:t>2023/1/4</a:t>
            </a:fld>
            <a:endParaRPr lang="zh-TW" altLang="en-US"/>
          </a:p>
        </p:txBody>
      </p:sp>
      <p:sp>
        <p:nvSpPr>
          <p:cNvPr id="6" name="頁尾版面配置區 5">
            <a:extLst>
              <a:ext uri="{FF2B5EF4-FFF2-40B4-BE49-F238E27FC236}">
                <a16:creationId xmlns:a16="http://schemas.microsoft.com/office/drawing/2014/main" id="{FC728DBE-48AC-3DE8-F0B6-82C2B2E41992}"/>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D8C4B7E7-86E2-CBA5-A34D-B9785171D8B0}"/>
              </a:ext>
            </a:extLst>
          </p:cNvPr>
          <p:cNvSpPr>
            <a:spLocks noGrp="1"/>
          </p:cNvSpPr>
          <p:nvPr>
            <p:ph type="sldNum" sz="quarter" idx="12"/>
          </p:nvPr>
        </p:nvSpPr>
        <p:spPr/>
        <p:txBody>
          <a:bodyPr/>
          <a:lstStyle/>
          <a:p>
            <a:fld id="{6CA7593B-862F-4F45-97BD-0A21BA733559}" type="slidenum">
              <a:rPr lang="zh-TW" altLang="en-US" smtClean="0"/>
              <a:t>‹#›</a:t>
            </a:fld>
            <a:endParaRPr lang="zh-TW" altLang="en-US"/>
          </a:p>
        </p:txBody>
      </p:sp>
    </p:spTree>
    <p:extLst>
      <p:ext uri="{BB962C8B-B14F-4D97-AF65-F5344CB8AC3E}">
        <p14:creationId xmlns:p14="http://schemas.microsoft.com/office/powerpoint/2010/main" val="1158552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C0346DA-0F3E-E7CC-CB4E-8CE2FC764CB7}"/>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1A49457A-825D-2427-9A10-0B89BEF881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id="{47223B56-60DD-2D3E-FACA-4CFC71FE9599}"/>
              </a:ext>
            </a:extLst>
          </p:cNvPr>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CFB38864-2598-F7F3-89B7-0358A3EEAA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id="{ED02F95A-B9A8-8BB5-038A-E24276D508E0}"/>
              </a:ext>
            </a:extLst>
          </p:cNvPr>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5925D5C7-4BB1-79EF-1FB4-ACDABF2E93C1}"/>
              </a:ext>
            </a:extLst>
          </p:cNvPr>
          <p:cNvSpPr>
            <a:spLocks noGrp="1"/>
          </p:cNvSpPr>
          <p:nvPr>
            <p:ph type="dt" sz="half" idx="10"/>
          </p:nvPr>
        </p:nvSpPr>
        <p:spPr/>
        <p:txBody>
          <a:bodyPr/>
          <a:lstStyle/>
          <a:p>
            <a:fld id="{C34E6D8E-4290-47BA-98E6-3B43376269CD}" type="datetimeFigureOut">
              <a:rPr lang="zh-TW" altLang="en-US" smtClean="0"/>
              <a:t>2023/1/4</a:t>
            </a:fld>
            <a:endParaRPr lang="zh-TW" altLang="en-US"/>
          </a:p>
        </p:txBody>
      </p:sp>
      <p:sp>
        <p:nvSpPr>
          <p:cNvPr id="8" name="頁尾版面配置區 7">
            <a:extLst>
              <a:ext uri="{FF2B5EF4-FFF2-40B4-BE49-F238E27FC236}">
                <a16:creationId xmlns:a16="http://schemas.microsoft.com/office/drawing/2014/main" id="{2A824210-1B34-1B02-976C-566F0CDAF652}"/>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B1CF665D-6FB1-495C-E2EF-CC907DA1A79D}"/>
              </a:ext>
            </a:extLst>
          </p:cNvPr>
          <p:cNvSpPr>
            <a:spLocks noGrp="1"/>
          </p:cNvSpPr>
          <p:nvPr>
            <p:ph type="sldNum" sz="quarter" idx="12"/>
          </p:nvPr>
        </p:nvSpPr>
        <p:spPr/>
        <p:txBody>
          <a:bodyPr/>
          <a:lstStyle/>
          <a:p>
            <a:fld id="{6CA7593B-862F-4F45-97BD-0A21BA733559}" type="slidenum">
              <a:rPr lang="zh-TW" altLang="en-US" smtClean="0"/>
              <a:t>‹#›</a:t>
            </a:fld>
            <a:endParaRPr lang="zh-TW" altLang="en-US"/>
          </a:p>
        </p:txBody>
      </p:sp>
    </p:spTree>
    <p:extLst>
      <p:ext uri="{BB962C8B-B14F-4D97-AF65-F5344CB8AC3E}">
        <p14:creationId xmlns:p14="http://schemas.microsoft.com/office/powerpoint/2010/main" val="1694937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7931424-5015-D903-F79A-B9FEDBF41271}"/>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D729965F-C661-B9A3-F1D5-946314407913}"/>
              </a:ext>
            </a:extLst>
          </p:cNvPr>
          <p:cNvSpPr>
            <a:spLocks noGrp="1"/>
          </p:cNvSpPr>
          <p:nvPr>
            <p:ph type="dt" sz="half" idx="10"/>
          </p:nvPr>
        </p:nvSpPr>
        <p:spPr/>
        <p:txBody>
          <a:bodyPr/>
          <a:lstStyle/>
          <a:p>
            <a:fld id="{C34E6D8E-4290-47BA-98E6-3B43376269CD}" type="datetimeFigureOut">
              <a:rPr lang="zh-TW" altLang="en-US" smtClean="0"/>
              <a:t>2023/1/4</a:t>
            </a:fld>
            <a:endParaRPr lang="zh-TW" altLang="en-US"/>
          </a:p>
        </p:txBody>
      </p:sp>
      <p:sp>
        <p:nvSpPr>
          <p:cNvPr id="4" name="頁尾版面配置區 3">
            <a:extLst>
              <a:ext uri="{FF2B5EF4-FFF2-40B4-BE49-F238E27FC236}">
                <a16:creationId xmlns:a16="http://schemas.microsoft.com/office/drawing/2014/main" id="{23C893C9-FC77-C298-2EBC-FF287B0CF0D0}"/>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7E02B43A-8872-36F9-E298-A0C9A8B22E6C}"/>
              </a:ext>
            </a:extLst>
          </p:cNvPr>
          <p:cNvSpPr>
            <a:spLocks noGrp="1"/>
          </p:cNvSpPr>
          <p:nvPr>
            <p:ph type="sldNum" sz="quarter" idx="12"/>
          </p:nvPr>
        </p:nvSpPr>
        <p:spPr/>
        <p:txBody>
          <a:bodyPr/>
          <a:lstStyle/>
          <a:p>
            <a:fld id="{6CA7593B-862F-4F45-97BD-0A21BA733559}" type="slidenum">
              <a:rPr lang="zh-TW" altLang="en-US" smtClean="0"/>
              <a:t>‹#›</a:t>
            </a:fld>
            <a:endParaRPr lang="zh-TW" altLang="en-US"/>
          </a:p>
        </p:txBody>
      </p:sp>
    </p:spTree>
    <p:extLst>
      <p:ext uri="{BB962C8B-B14F-4D97-AF65-F5344CB8AC3E}">
        <p14:creationId xmlns:p14="http://schemas.microsoft.com/office/powerpoint/2010/main" val="3061871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AD9B3CA6-53E1-CAA6-5C09-E30B59CE7A2C}"/>
              </a:ext>
            </a:extLst>
          </p:cNvPr>
          <p:cNvSpPr>
            <a:spLocks noGrp="1"/>
          </p:cNvSpPr>
          <p:nvPr>
            <p:ph type="dt" sz="half" idx="10"/>
          </p:nvPr>
        </p:nvSpPr>
        <p:spPr/>
        <p:txBody>
          <a:bodyPr/>
          <a:lstStyle/>
          <a:p>
            <a:fld id="{C34E6D8E-4290-47BA-98E6-3B43376269CD}" type="datetimeFigureOut">
              <a:rPr lang="zh-TW" altLang="en-US" smtClean="0"/>
              <a:t>2023/1/4</a:t>
            </a:fld>
            <a:endParaRPr lang="zh-TW" altLang="en-US"/>
          </a:p>
        </p:txBody>
      </p:sp>
      <p:sp>
        <p:nvSpPr>
          <p:cNvPr id="3" name="頁尾版面配置區 2">
            <a:extLst>
              <a:ext uri="{FF2B5EF4-FFF2-40B4-BE49-F238E27FC236}">
                <a16:creationId xmlns:a16="http://schemas.microsoft.com/office/drawing/2014/main" id="{367AD7B3-01E4-42B8-5EFC-14E81EFE064C}"/>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6F4544AA-6020-B494-3377-1F7BA6FD2E41}"/>
              </a:ext>
            </a:extLst>
          </p:cNvPr>
          <p:cNvSpPr>
            <a:spLocks noGrp="1"/>
          </p:cNvSpPr>
          <p:nvPr>
            <p:ph type="sldNum" sz="quarter" idx="12"/>
          </p:nvPr>
        </p:nvSpPr>
        <p:spPr/>
        <p:txBody>
          <a:bodyPr/>
          <a:lstStyle/>
          <a:p>
            <a:fld id="{6CA7593B-862F-4F45-97BD-0A21BA733559}" type="slidenum">
              <a:rPr lang="zh-TW" altLang="en-US" smtClean="0"/>
              <a:t>‹#›</a:t>
            </a:fld>
            <a:endParaRPr lang="zh-TW" altLang="en-US"/>
          </a:p>
        </p:txBody>
      </p:sp>
    </p:spTree>
    <p:extLst>
      <p:ext uri="{BB962C8B-B14F-4D97-AF65-F5344CB8AC3E}">
        <p14:creationId xmlns:p14="http://schemas.microsoft.com/office/powerpoint/2010/main" val="181673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1B6D51A-EEE3-08A8-ADFF-251B3B2509B0}"/>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AECC47CC-73A5-AD2B-15AB-55C0ACA539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64C637B5-6B59-AF4D-903A-7DDDB6561B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6984C9DE-50BB-FAF6-1025-4BB06D2A675A}"/>
              </a:ext>
            </a:extLst>
          </p:cNvPr>
          <p:cNvSpPr>
            <a:spLocks noGrp="1"/>
          </p:cNvSpPr>
          <p:nvPr>
            <p:ph type="dt" sz="half" idx="10"/>
          </p:nvPr>
        </p:nvSpPr>
        <p:spPr/>
        <p:txBody>
          <a:bodyPr/>
          <a:lstStyle/>
          <a:p>
            <a:fld id="{C34E6D8E-4290-47BA-98E6-3B43376269CD}" type="datetimeFigureOut">
              <a:rPr lang="zh-TW" altLang="en-US" smtClean="0"/>
              <a:t>2023/1/4</a:t>
            </a:fld>
            <a:endParaRPr lang="zh-TW" altLang="en-US"/>
          </a:p>
        </p:txBody>
      </p:sp>
      <p:sp>
        <p:nvSpPr>
          <p:cNvPr id="6" name="頁尾版面配置區 5">
            <a:extLst>
              <a:ext uri="{FF2B5EF4-FFF2-40B4-BE49-F238E27FC236}">
                <a16:creationId xmlns:a16="http://schemas.microsoft.com/office/drawing/2014/main" id="{8F0BF118-CF77-B73D-6A6E-99611ECBA7E4}"/>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ED764B32-D44D-4192-E1B1-E2FEECF9373C}"/>
              </a:ext>
            </a:extLst>
          </p:cNvPr>
          <p:cNvSpPr>
            <a:spLocks noGrp="1"/>
          </p:cNvSpPr>
          <p:nvPr>
            <p:ph type="sldNum" sz="quarter" idx="12"/>
          </p:nvPr>
        </p:nvSpPr>
        <p:spPr/>
        <p:txBody>
          <a:bodyPr/>
          <a:lstStyle/>
          <a:p>
            <a:fld id="{6CA7593B-862F-4F45-97BD-0A21BA733559}" type="slidenum">
              <a:rPr lang="zh-TW" altLang="en-US" smtClean="0"/>
              <a:t>‹#›</a:t>
            </a:fld>
            <a:endParaRPr lang="zh-TW" altLang="en-US"/>
          </a:p>
        </p:txBody>
      </p:sp>
    </p:spTree>
    <p:extLst>
      <p:ext uri="{BB962C8B-B14F-4D97-AF65-F5344CB8AC3E}">
        <p14:creationId xmlns:p14="http://schemas.microsoft.com/office/powerpoint/2010/main" val="3301750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5A9A6C1-8D54-0D4F-BF11-7A223779BEF8}"/>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2BCEB9AF-D7FF-4DB1-28A3-758F91992B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77347FE8-998A-98E1-D83B-96AB5F7D0D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5AB4ECC7-6F31-3D1E-1BFD-9D48425714F3}"/>
              </a:ext>
            </a:extLst>
          </p:cNvPr>
          <p:cNvSpPr>
            <a:spLocks noGrp="1"/>
          </p:cNvSpPr>
          <p:nvPr>
            <p:ph type="dt" sz="half" idx="10"/>
          </p:nvPr>
        </p:nvSpPr>
        <p:spPr/>
        <p:txBody>
          <a:bodyPr/>
          <a:lstStyle/>
          <a:p>
            <a:fld id="{C34E6D8E-4290-47BA-98E6-3B43376269CD}" type="datetimeFigureOut">
              <a:rPr lang="zh-TW" altLang="en-US" smtClean="0"/>
              <a:t>2023/1/4</a:t>
            </a:fld>
            <a:endParaRPr lang="zh-TW" altLang="en-US"/>
          </a:p>
        </p:txBody>
      </p:sp>
      <p:sp>
        <p:nvSpPr>
          <p:cNvPr id="6" name="頁尾版面配置區 5">
            <a:extLst>
              <a:ext uri="{FF2B5EF4-FFF2-40B4-BE49-F238E27FC236}">
                <a16:creationId xmlns:a16="http://schemas.microsoft.com/office/drawing/2014/main" id="{995D496B-B9D3-4E9C-E022-6D7FAEC1C469}"/>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3FBB6842-4D8D-4BFB-FF55-B8C83F929B41}"/>
              </a:ext>
            </a:extLst>
          </p:cNvPr>
          <p:cNvSpPr>
            <a:spLocks noGrp="1"/>
          </p:cNvSpPr>
          <p:nvPr>
            <p:ph type="sldNum" sz="quarter" idx="12"/>
          </p:nvPr>
        </p:nvSpPr>
        <p:spPr/>
        <p:txBody>
          <a:bodyPr/>
          <a:lstStyle/>
          <a:p>
            <a:fld id="{6CA7593B-862F-4F45-97BD-0A21BA733559}" type="slidenum">
              <a:rPr lang="zh-TW" altLang="en-US" smtClean="0"/>
              <a:t>‹#›</a:t>
            </a:fld>
            <a:endParaRPr lang="zh-TW" altLang="en-US"/>
          </a:p>
        </p:txBody>
      </p:sp>
    </p:spTree>
    <p:extLst>
      <p:ext uri="{BB962C8B-B14F-4D97-AF65-F5344CB8AC3E}">
        <p14:creationId xmlns:p14="http://schemas.microsoft.com/office/powerpoint/2010/main" val="3142915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952C18CD-9468-3609-46E5-411C6BFFA8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3C3EDC37-85EE-BF1D-54A2-5C7F314FD2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EBDF75C0-1A1D-8284-A492-11FC524247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4E6D8E-4290-47BA-98E6-3B43376269CD}" type="datetimeFigureOut">
              <a:rPr lang="zh-TW" altLang="en-US" smtClean="0"/>
              <a:t>2023/1/4</a:t>
            </a:fld>
            <a:endParaRPr lang="zh-TW" altLang="en-US"/>
          </a:p>
        </p:txBody>
      </p:sp>
      <p:sp>
        <p:nvSpPr>
          <p:cNvPr id="5" name="頁尾版面配置區 4">
            <a:extLst>
              <a:ext uri="{FF2B5EF4-FFF2-40B4-BE49-F238E27FC236}">
                <a16:creationId xmlns:a16="http://schemas.microsoft.com/office/drawing/2014/main" id="{0211141B-448D-6C78-063B-E53CF1042C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1C530FCF-5FA9-3C75-23F2-F4E1C063F3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A7593B-862F-4F45-97BD-0A21BA733559}" type="slidenum">
              <a:rPr lang="zh-TW" altLang="en-US" smtClean="0"/>
              <a:t>‹#›</a:t>
            </a:fld>
            <a:endParaRPr lang="zh-TW" altLang="en-US"/>
          </a:p>
        </p:txBody>
      </p:sp>
    </p:spTree>
    <p:extLst>
      <p:ext uri="{BB962C8B-B14F-4D97-AF65-F5344CB8AC3E}">
        <p14:creationId xmlns:p14="http://schemas.microsoft.com/office/powerpoint/2010/main" val="36076237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5.jpeg"/></Relationships>
</file>

<file path=ppt/slides/_rels/slide1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A748DC83-1903-EEC7-C3AF-66179A1DF36E}"/>
              </a:ext>
            </a:extLst>
          </p:cNvPr>
          <p:cNvSpPr txBox="1"/>
          <p:nvPr/>
        </p:nvSpPr>
        <p:spPr>
          <a:xfrm>
            <a:off x="333942" y="1320362"/>
            <a:ext cx="11505995" cy="1570623"/>
          </a:xfrm>
          <a:prstGeom prst="rect">
            <a:avLst/>
          </a:prstGeom>
          <a:noFill/>
        </p:spPr>
        <p:txBody>
          <a:bodyPr wrap="square" rtlCol="0">
            <a:spAutoFit/>
          </a:bodyPr>
          <a:lstStyle/>
          <a:p>
            <a:pPr algn="ctr">
              <a:lnSpc>
                <a:spcPct val="150000"/>
              </a:lnSpc>
            </a:pPr>
            <a:r>
              <a:rPr lang="en-US" altLang="zh-TW" sz="3400" b="1" dirty="0"/>
              <a:t>A driving simulator study to explore the effects of text size on the visual demand of in-vehicle displays</a:t>
            </a:r>
            <a:endParaRPr lang="zh-TW" altLang="en-US" sz="3400" b="1" dirty="0"/>
          </a:p>
        </p:txBody>
      </p:sp>
      <p:sp>
        <p:nvSpPr>
          <p:cNvPr id="3" name="文字方塊 2">
            <a:extLst>
              <a:ext uri="{FF2B5EF4-FFF2-40B4-BE49-F238E27FC236}">
                <a16:creationId xmlns:a16="http://schemas.microsoft.com/office/drawing/2014/main" id="{FD91B8B5-194B-E1CF-E86A-E6703A94B5D3}"/>
              </a:ext>
            </a:extLst>
          </p:cNvPr>
          <p:cNvSpPr txBox="1"/>
          <p:nvPr/>
        </p:nvSpPr>
        <p:spPr>
          <a:xfrm>
            <a:off x="333942" y="3469330"/>
            <a:ext cx="11721829" cy="553998"/>
          </a:xfrm>
          <a:prstGeom prst="rect">
            <a:avLst/>
          </a:prstGeom>
          <a:noFill/>
        </p:spPr>
        <p:txBody>
          <a:bodyPr wrap="square" rtlCol="0">
            <a:spAutoFit/>
          </a:bodyPr>
          <a:lstStyle/>
          <a:p>
            <a:pPr algn="ctr"/>
            <a:r>
              <a:rPr lang="zh-TW" altLang="en-US" sz="3000" b="1" dirty="0"/>
              <a:t>一項駕駛模擬研究是探討文本大小對車載顯示器視覺的需求影響</a:t>
            </a:r>
          </a:p>
        </p:txBody>
      </p:sp>
      <p:grpSp>
        <p:nvGrpSpPr>
          <p:cNvPr id="9" name="群組 8">
            <a:extLst>
              <a:ext uri="{FF2B5EF4-FFF2-40B4-BE49-F238E27FC236}">
                <a16:creationId xmlns:a16="http://schemas.microsoft.com/office/drawing/2014/main" id="{1E8DCC00-C84A-7EEF-4167-ABF99ED2C982}"/>
              </a:ext>
            </a:extLst>
          </p:cNvPr>
          <p:cNvGrpSpPr/>
          <p:nvPr/>
        </p:nvGrpSpPr>
        <p:grpSpPr>
          <a:xfrm>
            <a:off x="440767" y="4570895"/>
            <a:ext cx="6401432" cy="900357"/>
            <a:chOff x="440767" y="4435812"/>
            <a:chExt cx="6401432" cy="900357"/>
          </a:xfrm>
        </p:grpSpPr>
        <p:sp>
          <p:nvSpPr>
            <p:cNvPr id="4" name="文字方塊 3">
              <a:extLst>
                <a:ext uri="{FF2B5EF4-FFF2-40B4-BE49-F238E27FC236}">
                  <a16:creationId xmlns:a16="http://schemas.microsoft.com/office/drawing/2014/main" id="{BB4AD1D0-61FE-67B4-EF52-01E181C52253}"/>
                </a:ext>
              </a:extLst>
            </p:cNvPr>
            <p:cNvSpPr txBox="1"/>
            <p:nvPr/>
          </p:nvSpPr>
          <p:spPr>
            <a:xfrm>
              <a:off x="440767" y="4435812"/>
              <a:ext cx="3756156" cy="369332"/>
            </a:xfrm>
            <a:prstGeom prst="rect">
              <a:avLst/>
            </a:prstGeom>
            <a:noFill/>
          </p:spPr>
          <p:txBody>
            <a:bodyPr wrap="none" rtlCol="0">
              <a:spAutoFit/>
            </a:bodyPr>
            <a:lstStyle/>
            <a:p>
              <a:r>
                <a:rPr lang="zh-TW" altLang="en-US" b="1" dirty="0">
                  <a:solidFill>
                    <a:schemeClr val="tx1">
                      <a:lumMod val="65000"/>
                      <a:lumOff val="35000"/>
                    </a:schemeClr>
                  </a:solidFill>
                </a:rPr>
                <a:t>期刊 </a:t>
              </a:r>
              <a:r>
                <a:rPr lang="en-US" altLang="zh-TW" b="1" dirty="0">
                  <a:solidFill>
                    <a:schemeClr val="tx1">
                      <a:lumMod val="65000"/>
                      <a:lumOff val="35000"/>
                    </a:schemeClr>
                  </a:solidFill>
                </a:rPr>
                <a:t>:</a:t>
              </a:r>
              <a:r>
                <a:rPr lang="zh-TW" altLang="en-US" b="1" dirty="0">
                  <a:solidFill>
                    <a:schemeClr val="tx1">
                      <a:lumMod val="65000"/>
                      <a:lumOff val="35000"/>
                    </a:schemeClr>
                  </a:solidFill>
                </a:rPr>
                <a:t> </a:t>
              </a:r>
              <a:r>
                <a:rPr lang="en-US" altLang="zh-TW" b="1" dirty="0">
                  <a:solidFill>
                    <a:schemeClr val="tx1">
                      <a:lumMod val="65000"/>
                      <a:lumOff val="35000"/>
                    </a:schemeClr>
                  </a:solidFill>
                </a:rPr>
                <a:t>Displays 43 (2016) 23–29</a:t>
              </a:r>
              <a:endParaRPr lang="zh-TW" altLang="en-US" b="1" dirty="0">
                <a:solidFill>
                  <a:schemeClr val="tx1">
                    <a:lumMod val="65000"/>
                    <a:lumOff val="35000"/>
                  </a:schemeClr>
                </a:solidFill>
              </a:endParaRPr>
            </a:p>
          </p:txBody>
        </p:sp>
        <p:sp>
          <p:nvSpPr>
            <p:cNvPr id="5" name="文字方塊 4">
              <a:extLst>
                <a:ext uri="{FF2B5EF4-FFF2-40B4-BE49-F238E27FC236}">
                  <a16:creationId xmlns:a16="http://schemas.microsoft.com/office/drawing/2014/main" id="{A1544AAE-D48C-9E9C-8415-C0CB55A617E6}"/>
                </a:ext>
              </a:extLst>
            </p:cNvPr>
            <p:cNvSpPr txBox="1"/>
            <p:nvPr/>
          </p:nvSpPr>
          <p:spPr>
            <a:xfrm>
              <a:off x="440767" y="4966837"/>
              <a:ext cx="6401432" cy="369332"/>
            </a:xfrm>
            <a:prstGeom prst="rect">
              <a:avLst/>
            </a:prstGeom>
            <a:noFill/>
          </p:spPr>
          <p:txBody>
            <a:bodyPr wrap="none" rtlCol="0">
              <a:spAutoFit/>
            </a:bodyPr>
            <a:lstStyle/>
            <a:p>
              <a:r>
                <a:rPr lang="zh-TW" altLang="en-US" b="1" dirty="0">
                  <a:solidFill>
                    <a:schemeClr val="tx1">
                      <a:lumMod val="65000"/>
                      <a:lumOff val="35000"/>
                    </a:schemeClr>
                  </a:solidFill>
                </a:rPr>
                <a:t>作者 </a:t>
              </a:r>
              <a:r>
                <a:rPr lang="en-US" altLang="zh-TW" b="1" dirty="0">
                  <a:solidFill>
                    <a:schemeClr val="tx1">
                      <a:lumMod val="65000"/>
                      <a:lumOff val="35000"/>
                    </a:schemeClr>
                  </a:solidFill>
                </a:rPr>
                <a:t>:</a:t>
              </a:r>
              <a:r>
                <a:rPr lang="zh-TW" altLang="en-US" b="1" dirty="0">
                  <a:solidFill>
                    <a:schemeClr val="tx1">
                      <a:lumMod val="65000"/>
                      <a:lumOff val="35000"/>
                    </a:schemeClr>
                  </a:solidFill>
                </a:rPr>
                <a:t> </a:t>
              </a:r>
              <a:r>
                <a:rPr lang="en-US" altLang="zh-TW" b="1" dirty="0">
                  <a:solidFill>
                    <a:schemeClr val="tx1">
                      <a:lumMod val="65000"/>
                      <a:lumOff val="35000"/>
                    </a:schemeClr>
                  </a:solidFill>
                </a:rPr>
                <a:t>Elizabeth Crundall, David R. Large, Gary Burnett</a:t>
              </a:r>
              <a:endParaRPr lang="zh-TW" altLang="en-US" b="1" dirty="0">
                <a:solidFill>
                  <a:schemeClr val="tx1">
                    <a:lumMod val="65000"/>
                    <a:lumOff val="35000"/>
                  </a:schemeClr>
                </a:solidFill>
              </a:endParaRPr>
            </a:p>
          </p:txBody>
        </p:sp>
      </p:grpSp>
      <p:sp>
        <p:nvSpPr>
          <p:cNvPr id="6" name="文字方塊 5">
            <a:extLst>
              <a:ext uri="{FF2B5EF4-FFF2-40B4-BE49-F238E27FC236}">
                <a16:creationId xmlns:a16="http://schemas.microsoft.com/office/drawing/2014/main" id="{018625C9-851E-C7E6-DBE0-DA635457698E}"/>
              </a:ext>
            </a:extLst>
          </p:cNvPr>
          <p:cNvSpPr txBox="1"/>
          <p:nvPr/>
        </p:nvSpPr>
        <p:spPr>
          <a:xfrm>
            <a:off x="9845480" y="5992239"/>
            <a:ext cx="1994457" cy="461665"/>
          </a:xfrm>
          <a:prstGeom prst="rect">
            <a:avLst/>
          </a:prstGeom>
          <a:noFill/>
        </p:spPr>
        <p:txBody>
          <a:bodyPr wrap="none" rtlCol="0">
            <a:spAutoFit/>
          </a:bodyPr>
          <a:lstStyle/>
          <a:p>
            <a:r>
              <a:rPr lang="zh-TW" altLang="en-US" sz="2400" b="1" dirty="0"/>
              <a:t>學生 </a:t>
            </a:r>
            <a:r>
              <a:rPr lang="en-US" altLang="zh-TW" sz="2400" b="1" dirty="0"/>
              <a:t>:</a:t>
            </a:r>
            <a:r>
              <a:rPr lang="zh-TW" altLang="en-US" sz="2400" b="1" dirty="0"/>
              <a:t> 宋錦玉</a:t>
            </a:r>
          </a:p>
        </p:txBody>
      </p:sp>
      <p:sp>
        <p:nvSpPr>
          <p:cNvPr id="7" name="文字方塊 6">
            <a:extLst>
              <a:ext uri="{FF2B5EF4-FFF2-40B4-BE49-F238E27FC236}">
                <a16:creationId xmlns:a16="http://schemas.microsoft.com/office/drawing/2014/main" id="{2E1F8725-72D3-5ABC-7F6B-51C95640CAE5}"/>
              </a:ext>
            </a:extLst>
          </p:cNvPr>
          <p:cNvSpPr txBox="1"/>
          <p:nvPr/>
        </p:nvSpPr>
        <p:spPr>
          <a:xfrm>
            <a:off x="1237414" y="240631"/>
            <a:ext cx="9653323" cy="307777"/>
          </a:xfrm>
          <a:prstGeom prst="rect">
            <a:avLst/>
          </a:prstGeom>
          <a:noFill/>
        </p:spPr>
        <p:txBody>
          <a:bodyPr wrap="square">
            <a:spAutoFit/>
          </a:bodyPr>
          <a:lstStyle/>
          <a:p>
            <a:r>
              <a:rPr lang="en-US" altLang="zh-TW" sz="1400" dirty="0">
                <a:solidFill>
                  <a:schemeClr val="tx1">
                    <a:lumMod val="50000"/>
                    <a:lumOff val="50000"/>
                  </a:schemeClr>
                </a:solidFill>
              </a:rPr>
              <a:t>https://www-sciencedirect-com.libdb.yuntech.edu.tw:3001/science/article/pii/S0141938216300658</a:t>
            </a:r>
            <a:endParaRPr lang="zh-TW" altLang="en-US" sz="1400" dirty="0">
              <a:solidFill>
                <a:schemeClr val="tx1">
                  <a:lumMod val="50000"/>
                  <a:lumOff val="50000"/>
                </a:schemeClr>
              </a:solidFill>
            </a:endParaRPr>
          </a:p>
        </p:txBody>
      </p:sp>
    </p:spTree>
    <p:extLst>
      <p:ext uri="{BB962C8B-B14F-4D97-AF65-F5344CB8AC3E}">
        <p14:creationId xmlns:p14="http://schemas.microsoft.com/office/powerpoint/2010/main" val="42145496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4B6E82BC-1E0B-FE64-B74B-64E8B33541B3}"/>
              </a:ext>
            </a:extLst>
          </p:cNvPr>
          <p:cNvSpPr txBox="1"/>
          <p:nvPr/>
        </p:nvSpPr>
        <p:spPr>
          <a:xfrm>
            <a:off x="359923" y="836579"/>
            <a:ext cx="2026517" cy="646331"/>
          </a:xfrm>
          <a:prstGeom prst="rect">
            <a:avLst/>
          </a:prstGeom>
          <a:noFill/>
        </p:spPr>
        <p:txBody>
          <a:bodyPr wrap="none" rtlCol="0">
            <a:spAutoFit/>
          </a:bodyPr>
          <a:lstStyle/>
          <a:p>
            <a:r>
              <a:rPr lang="en-US" altLang="zh-TW" sz="3600" b="1" dirty="0"/>
              <a:t>Method</a:t>
            </a:r>
            <a:endParaRPr lang="zh-TW" altLang="en-US" sz="3600" b="1" dirty="0"/>
          </a:p>
        </p:txBody>
      </p:sp>
      <p:sp>
        <p:nvSpPr>
          <p:cNvPr id="3" name="文字方塊 2">
            <a:extLst>
              <a:ext uri="{FF2B5EF4-FFF2-40B4-BE49-F238E27FC236}">
                <a16:creationId xmlns:a16="http://schemas.microsoft.com/office/drawing/2014/main" id="{9758255B-CF76-15A8-CB87-DB3511C474BE}"/>
              </a:ext>
            </a:extLst>
          </p:cNvPr>
          <p:cNvSpPr txBox="1"/>
          <p:nvPr/>
        </p:nvSpPr>
        <p:spPr>
          <a:xfrm>
            <a:off x="1237414" y="240631"/>
            <a:ext cx="9653323" cy="307777"/>
          </a:xfrm>
          <a:prstGeom prst="rect">
            <a:avLst/>
          </a:prstGeom>
          <a:noFill/>
        </p:spPr>
        <p:txBody>
          <a:bodyPr wrap="square">
            <a:spAutoFit/>
          </a:bodyPr>
          <a:lstStyle/>
          <a:p>
            <a:r>
              <a:rPr lang="en-US" altLang="zh-TW" sz="1400" dirty="0">
                <a:solidFill>
                  <a:schemeClr val="tx1">
                    <a:lumMod val="50000"/>
                    <a:lumOff val="50000"/>
                  </a:schemeClr>
                </a:solidFill>
              </a:rPr>
              <a:t>https://www-sciencedirect-com.libdb.yuntech.edu.tw:3001/science/article/pii/S0141938216300658</a:t>
            </a:r>
            <a:endParaRPr lang="zh-TW" altLang="en-US" sz="1400" dirty="0">
              <a:solidFill>
                <a:schemeClr val="tx1">
                  <a:lumMod val="50000"/>
                  <a:lumOff val="50000"/>
                </a:schemeClr>
              </a:solidFill>
            </a:endParaRPr>
          </a:p>
        </p:txBody>
      </p:sp>
      <p:sp>
        <p:nvSpPr>
          <p:cNvPr id="4" name="文字方塊 3">
            <a:extLst>
              <a:ext uri="{FF2B5EF4-FFF2-40B4-BE49-F238E27FC236}">
                <a16:creationId xmlns:a16="http://schemas.microsoft.com/office/drawing/2014/main" id="{57E9CD31-7551-8B47-303D-F4F67F084D9E}"/>
              </a:ext>
            </a:extLst>
          </p:cNvPr>
          <p:cNvSpPr txBox="1"/>
          <p:nvPr/>
        </p:nvSpPr>
        <p:spPr>
          <a:xfrm>
            <a:off x="2673632" y="898134"/>
            <a:ext cx="1620957" cy="523220"/>
          </a:xfrm>
          <a:prstGeom prst="rect">
            <a:avLst/>
          </a:prstGeom>
          <a:noFill/>
        </p:spPr>
        <p:txBody>
          <a:bodyPr wrap="none" rtlCol="0">
            <a:spAutoFit/>
          </a:bodyPr>
          <a:lstStyle/>
          <a:p>
            <a:r>
              <a:rPr lang="zh-TW" altLang="en-US" sz="2800" b="1" dirty="0"/>
              <a:t>顯示文字</a:t>
            </a:r>
          </a:p>
        </p:txBody>
      </p:sp>
      <p:sp>
        <p:nvSpPr>
          <p:cNvPr id="5" name="文字方塊 4">
            <a:extLst>
              <a:ext uri="{FF2B5EF4-FFF2-40B4-BE49-F238E27FC236}">
                <a16:creationId xmlns:a16="http://schemas.microsoft.com/office/drawing/2014/main" id="{C45478CB-FB05-698C-E5AB-F6450658C23C}"/>
              </a:ext>
            </a:extLst>
          </p:cNvPr>
          <p:cNvSpPr txBox="1"/>
          <p:nvPr/>
        </p:nvSpPr>
        <p:spPr>
          <a:xfrm>
            <a:off x="373481" y="1638078"/>
            <a:ext cx="11314213" cy="1689822"/>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zh-TW" altLang="en-US" sz="2400" dirty="0"/>
              <a:t>以 </a:t>
            </a:r>
            <a:r>
              <a:rPr lang="en-US" altLang="zh-TW" sz="2400" dirty="0"/>
              <a:t>ISO</a:t>
            </a:r>
            <a:r>
              <a:rPr lang="zh-TW" altLang="en-US" sz="2400" dirty="0"/>
              <a:t> </a:t>
            </a:r>
            <a:r>
              <a:rPr lang="en-US" altLang="zh-TW" sz="2400" dirty="0"/>
              <a:t>9241-3</a:t>
            </a:r>
            <a:r>
              <a:rPr lang="zh-TW" altLang="en-US" sz="2400" dirty="0"/>
              <a:t>生成文本，以隨機字串組成單詞，包含英文字母大小寫及數字</a:t>
            </a:r>
            <a:endParaRPr lang="en-US" altLang="zh-TW" sz="2400" dirty="0"/>
          </a:p>
          <a:p>
            <a:pPr marL="285750" indent="-285750">
              <a:lnSpc>
                <a:spcPct val="150000"/>
              </a:lnSpc>
              <a:buFont typeface="Wingdings" panose="05000000000000000000" pitchFamily="2" charset="2"/>
              <a:buChar char="Ø"/>
            </a:pPr>
            <a:r>
              <a:rPr lang="zh-TW" altLang="en-US" sz="2400" dirty="0"/>
              <a:t>總字母數為</a:t>
            </a:r>
            <a:r>
              <a:rPr lang="en-US" altLang="zh-TW" sz="2400" dirty="0"/>
              <a:t>150</a:t>
            </a:r>
            <a:r>
              <a:rPr lang="zh-TW" altLang="en-US" sz="2400" dirty="0"/>
              <a:t>個，每行有</a:t>
            </a:r>
            <a:r>
              <a:rPr lang="en-US" altLang="zh-TW" sz="2400" dirty="0"/>
              <a:t>30</a:t>
            </a:r>
            <a:r>
              <a:rPr lang="zh-TW" altLang="en-US" sz="2400" dirty="0"/>
              <a:t>個字，共</a:t>
            </a:r>
            <a:r>
              <a:rPr lang="en-US" altLang="zh-TW" sz="2400" dirty="0"/>
              <a:t>5</a:t>
            </a:r>
            <a:r>
              <a:rPr lang="zh-TW" altLang="en-US" sz="2400" dirty="0"/>
              <a:t>行</a:t>
            </a:r>
            <a:endParaRPr lang="en-US" altLang="zh-TW" sz="2400" dirty="0"/>
          </a:p>
          <a:p>
            <a:pPr marL="285750" indent="-285750">
              <a:lnSpc>
                <a:spcPct val="150000"/>
              </a:lnSpc>
              <a:buFont typeface="Wingdings" panose="05000000000000000000" pitchFamily="2" charset="2"/>
              <a:buChar char="Ø"/>
            </a:pPr>
            <a:r>
              <a:rPr lang="zh-TW" altLang="en-US" sz="2400" dirty="0"/>
              <a:t>每行字大小分別為 </a:t>
            </a:r>
            <a:r>
              <a:rPr lang="en-US" altLang="zh-TW" sz="2400" dirty="0"/>
              <a:t>:</a:t>
            </a:r>
          </a:p>
        </p:txBody>
      </p:sp>
      <p:sp>
        <p:nvSpPr>
          <p:cNvPr id="7" name="文字方塊 6">
            <a:extLst>
              <a:ext uri="{FF2B5EF4-FFF2-40B4-BE49-F238E27FC236}">
                <a16:creationId xmlns:a16="http://schemas.microsoft.com/office/drawing/2014/main" id="{A226B925-C903-3A0B-24D4-F20864D5C3C6}"/>
              </a:ext>
            </a:extLst>
          </p:cNvPr>
          <p:cNvSpPr txBox="1"/>
          <p:nvPr/>
        </p:nvSpPr>
        <p:spPr>
          <a:xfrm>
            <a:off x="642370" y="3287809"/>
            <a:ext cx="11366755" cy="2572307"/>
          </a:xfrm>
          <a:prstGeom prst="rect">
            <a:avLst/>
          </a:prstGeom>
          <a:noFill/>
        </p:spPr>
        <p:txBody>
          <a:bodyPr wrap="square">
            <a:spAutoFit/>
          </a:bodyPr>
          <a:lstStyle/>
          <a:p>
            <a:pPr marL="285750" indent="-285750">
              <a:lnSpc>
                <a:spcPct val="150000"/>
              </a:lnSpc>
              <a:buFont typeface="Arial" panose="020B0604020202020204" pitchFamily="34" charset="0"/>
              <a:buChar char="•"/>
            </a:pPr>
            <a:r>
              <a:rPr lang="en-US" altLang="zh-TW" sz="2200" b="1" dirty="0"/>
              <a:t>9mm</a:t>
            </a:r>
            <a:r>
              <a:rPr lang="zh-TW" altLang="en-US" sz="2200" dirty="0"/>
              <a:t> </a:t>
            </a:r>
            <a:r>
              <a:rPr lang="en-US" altLang="zh-TW" sz="2200" dirty="0"/>
              <a:t>:</a:t>
            </a:r>
            <a:r>
              <a:rPr lang="zh-TW" altLang="en-US" sz="2200" dirty="0"/>
              <a:t> 最大</a:t>
            </a:r>
            <a:endParaRPr lang="en-US" altLang="zh-TW" sz="2200" dirty="0"/>
          </a:p>
          <a:p>
            <a:pPr marL="285750" indent="-285750">
              <a:lnSpc>
                <a:spcPct val="150000"/>
              </a:lnSpc>
              <a:buFont typeface="Arial" panose="020B0604020202020204" pitchFamily="34" charset="0"/>
              <a:buChar char="•"/>
            </a:pPr>
            <a:r>
              <a:rPr lang="en-US" altLang="zh-TW" sz="2200" b="1" dirty="0"/>
              <a:t>8mm</a:t>
            </a:r>
            <a:r>
              <a:rPr lang="zh-TW" altLang="en-US" sz="2200" dirty="0"/>
              <a:t> </a:t>
            </a:r>
            <a:r>
              <a:rPr lang="en-US" altLang="zh-TW" sz="2200" dirty="0"/>
              <a:t>:</a:t>
            </a:r>
            <a:r>
              <a:rPr lang="zh-TW" altLang="en-US" sz="2200" dirty="0"/>
              <a:t> 介於其他大小之間</a:t>
            </a:r>
            <a:endParaRPr lang="en-US" altLang="zh-TW" sz="2200" dirty="0"/>
          </a:p>
          <a:p>
            <a:pPr marL="285750" indent="-285750">
              <a:lnSpc>
                <a:spcPct val="150000"/>
              </a:lnSpc>
              <a:buFont typeface="Arial" panose="020B0604020202020204" pitchFamily="34" charset="0"/>
              <a:buChar char="•"/>
            </a:pPr>
            <a:r>
              <a:rPr lang="en-US" altLang="zh-TW" sz="2200" b="1" dirty="0"/>
              <a:t>6.5mm</a:t>
            </a:r>
            <a:r>
              <a:rPr lang="zh-TW" altLang="en-US" sz="2200" dirty="0"/>
              <a:t> </a:t>
            </a:r>
            <a:r>
              <a:rPr lang="en-US" altLang="zh-TW" sz="2200" dirty="0"/>
              <a:t>:</a:t>
            </a:r>
            <a:r>
              <a:rPr lang="zh-TW" altLang="en-US" sz="2200" dirty="0"/>
              <a:t> 距離</a:t>
            </a:r>
            <a:r>
              <a:rPr lang="en-US" altLang="zh-TW" sz="2200" dirty="0"/>
              <a:t>700mm</a:t>
            </a:r>
            <a:r>
              <a:rPr lang="zh-TW" altLang="en-US" sz="2200" dirty="0"/>
              <a:t>時，最小文本大小要在</a:t>
            </a:r>
            <a:r>
              <a:rPr lang="en-US" altLang="zh-TW" sz="2200" dirty="0"/>
              <a:t>6.5mm</a:t>
            </a:r>
            <a:r>
              <a:rPr lang="zh-TW" altLang="en-US" sz="2200" dirty="0"/>
              <a:t>以上</a:t>
            </a:r>
            <a:r>
              <a:rPr lang="en-US" altLang="zh-TW" sz="2200" dirty="0"/>
              <a:t>Green , et al., (1993) </a:t>
            </a:r>
          </a:p>
          <a:p>
            <a:pPr marL="285750" indent="-285750">
              <a:lnSpc>
                <a:spcPct val="150000"/>
              </a:lnSpc>
              <a:buFont typeface="Arial" panose="020B0604020202020204" pitchFamily="34" charset="0"/>
              <a:buChar char="•"/>
            </a:pPr>
            <a:r>
              <a:rPr lang="en-US" altLang="zh-TW" sz="2200" b="1" dirty="0"/>
              <a:t>5mm</a:t>
            </a:r>
            <a:r>
              <a:rPr lang="zh-TW" altLang="en-US" sz="2200" dirty="0"/>
              <a:t> </a:t>
            </a:r>
            <a:r>
              <a:rPr lang="en-US" altLang="zh-TW" sz="2200" dirty="0"/>
              <a:t>:</a:t>
            </a:r>
            <a:r>
              <a:rPr lang="zh-TW" altLang="en-US" sz="2200" dirty="0"/>
              <a:t> 介於其他大小之間</a:t>
            </a:r>
            <a:endParaRPr lang="en-US" altLang="zh-TW" sz="2200" dirty="0"/>
          </a:p>
          <a:p>
            <a:pPr marL="285750" indent="-285750">
              <a:lnSpc>
                <a:spcPct val="150000"/>
              </a:lnSpc>
              <a:buFont typeface="Arial" panose="020B0604020202020204" pitchFamily="34" charset="0"/>
              <a:buChar char="•"/>
            </a:pPr>
            <a:r>
              <a:rPr lang="en-US" altLang="zh-TW" sz="2200" b="1" dirty="0"/>
              <a:t>4mm</a:t>
            </a:r>
            <a:r>
              <a:rPr lang="zh-TW" altLang="en-US" sz="2200" dirty="0"/>
              <a:t> </a:t>
            </a:r>
            <a:r>
              <a:rPr lang="en-US" altLang="zh-TW" sz="2200" dirty="0"/>
              <a:t>:</a:t>
            </a:r>
            <a:r>
              <a:rPr lang="zh-TW" altLang="en-US" sz="2200" dirty="0"/>
              <a:t> 在閱讀英文時，舒適度及接受度最高的最小大寫高度為</a:t>
            </a:r>
            <a:r>
              <a:rPr lang="en-US" altLang="zh-TW" sz="2200" dirty="0"/>
              <a:t>4mm(</a:t>
            </a:r>
            <a:r>
              <a:rPr lang="en-US" altLang="zh-TW" sz="2200" dirty="0" err="1"/>
              <a:t>Viita</a:t>
            </a:r>
            <a:r>
              <a:rPr lang="en-US" altLang="zh-TW" sz="2200" dirty="0"/>
              <a:t>, Muir, 2013)</a:t>
            </a:r>
            <a:endParaRPr lang="zh-TW" altLang="en-US" sz="2200" dirty="0"/>
          </a:p>
        </p:txBody>
      </p:sp>
    </p:spTree>
    <p:extLst>
      <p:ext uri="{BB962C8B-B14F-4D97-AF65-F5344CB8AC3E}">
        <p14:creationId xmlns:p14="http://schemas.microsoft.com/office/powerpoint/2010/main" val="4634366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4B6E82BC-1E0B-FE64-B74B-64E8B33541B3}"/>
              </a:ext>
            </a:extLst>
          </p:cNvPr>
          <p:cNvSpPr txBox="1"/>
          <p:nvPr/>
        </p:nvSpPr>
        <p:spPr>
          <a:xfrm>
            <a:off x="359923" y="836579"/>
            <a:ext cx="2026517" cy="646331"/>
          </a:xfrm>
          <a:prstGeom prst="rect">
            <a:avLst/>
          </a:prstGeom>
          <a:noFill/>
        </p:spPr>
        <p:txBody>
          <a:bodyPr wrap="none" rtlCol="0">
            <a:spAutoFit/>
          </a:bodyPr>
          <a:lstStyle/>
          <a:p>
            <a:r>
              <a:rPr lang="en-US" altLang="zh-TW" sz="3600" b="1" dirty="0"/>
              <a:t>Method</a:t>
            </a:r>
            <a:endParaRPr lang="zh-TW" altLang="en-US" sz="3600" b="1" dirty="0"/>
          </a:p>
        </p:txBody>
      </p:sp>
      <p:sp>
        <p:nvSpPr>
          <p:cNvPr id="3" name="文字方塊 2">
            <a:extLst>
              <a:ext uri="{FF2B5EF4-FFF2-40B4-BE49-F238E27FC236}">
                <a16:creationId xmlns:a16="http://schemas.microsoft.com/office/drawing/2014/main" id="{9758255B-CF76-15A8-CB87-DB3511C474BE}"/>
              </a:ext>
            </a:extLst>
          </p:cNvPr>
          <p:cNvSpPr txBox="1"/>
          <p:nvPr/>
        </p:nvSpPr>
        <p:spPr>
          <a:xfrm>
            <a:off x="1237414" y="240631"/>
            <a:ext cx="9653323" cy="307777"/>
          </a:xfrm>
          <a:prstGeom prst="rect">
            <a:avLst/>
          </a:prstGeom>
          <a:noFill/>
        </p:spPr>
        <p:txBody>
          <a:bodyPr wrap="square">
            <a:spAutoFit/>
          </a:bodyPr>
          <a:lstStyle/>
          <a:p>
            <a:r>
              <a:rPr lang="en-US" altLang="zh-TW" sz="1400" dirty="0">
                <a:solidFill>
                  <a:schemeClr val="tx1">
                    <a:lumMod val="50000"/>
                    <a:lumOff val="50000"/>
                  </a:schemeClr>
                </a:solidFill>
              </a:rPr>
              <a:t>https://www-sciencedirect-com.libdb.yuntech.edu.tw:3001/science/article/pii/S0141938216300658</a:t>
            </a:r>
            <a:endParaRPr lang="zh-TW" altLang="en-US" sz="1400" dirty="0">
              <a:solidFill>
                <a:schemeClr val="tx1">
                  <a:lumMod val="50000"/>
                  <a:lumOff val="50000"/>
                </a:schemeClr>
              </a:solidFill>
            </a:endParaRPr>
          </a:p>
        </p:txBody>
      </p:sp>
      <p:sp>
        <p:nvSpPr>
          <p:cNvPr id="7" name="文字方塊 6">
            <a:extLst>
              <a:ext uri="{FF2B5EF4-FFF2-40B4-BE49-F238E27FC236}">
                <a16:creationId xmlns:a16="http://schemas.microsoft.com/office/drawing/2014/main" id="{E66EEF28-547E-987B-5416-CE3A784DFB5F}"/>
              </a:ext>
            </a:extLst>
          </p:cNvPr>
          <p:cNvSpPr txBox="1"/>
          <p:nvPr/>
        </p:nvSpPr>
        <p:spPr>
          <a:xfrm>
            <a:off x="373481" y="1638078"/>
            <a:ext cx="11314213" cy="581826"/>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zh-TW" altLang="en-US" sz="2400" dirty="0"/>
              <a:t>文本是依據</a:t>
            </a:r>
            <a:r>
              <a:rPr lang="en-US" altLang="zh-TW" sz="2400" dirty="0"/>
              <a:t>Green , et al.,</a:t>
            </a:r>
            <a:r>
              <a:rPr lang="zh-TW" altLang="en-US" sz="2400" dirty="0"/>
              <a:t> </a:t>
            </a:r>
            <a:r>
              <a:rPr lang="en-US" altLang="zh-TW" sz="2400" dirty="0"/>
              <a:t>(1993)</a:t>
            </a:r>
            <a:r>
              <a:rPr lang="zh-TW" altLang="en-US" sz="2400" dirty="0"/>
              <a:t> 的指南制定的 </a:t>
            </a:r>
            <a:r>
              <a:rPr lang="en-US" altLang="zh-TW" sz="2400" dirty="0"/>
              <a:t>:</a:t>
            </a:r>
            <a:endParaRPr lang="zh-TW" altLang="en-US" sz="2400" dirty="0"/>
          </a:p>
        </p:txBody>
      </p:sp>
      <p:sp>
        <p:nvSpPr>
          <p:cNvPr id="9" name="文字方塊 8">
            <a:extLst>
              <a:ext uri="{FF2B5EF4-FFF2-40B4-BE49-F238E27FC236}">
                <a16:creationId xmlns:a16="http://schemas.microsoft.com/office/drawing/2014/main" id="{5749ACB0-7326-6F08-6483-E03071269DF1}"/>
              </a:ext>
            </a:extLst>
          </p:cNvPr>
          <p:cNvSpPr txBox="1"/>
          <p:nvPr/>
        </p:nvSpPr>
        <p:spPr>
          <a:xfrm>
            <a:off x="642371" y="2223788"/>
            <a:ext cx="5453630" cy="2243819"/>
          </a:xfrm>
          <a:prstGeom prst="rect">
            <a:avLst/>
          </a:prstGeom>
          <a:noFill/>
        </p:spPr>
        <p:txBody>
          <a:bodyPr wrap="square">
            <a:spAutoFit/>
          </a:bodyPr>
          <a:lstStyle/>
          <a:p>
            <a:pPr marL="285750" indent="-285750">
              <a:lnSpc>
                <a:spcPct val="150000"/>
              </a:lnSpc>
              <a:buFont typeface="Arial" panose="020B0604020202020204" pitchFamily="34" charset="0"/>
              <a:buChar char="•"/>
            </a:pPr>
            <a:r>
              <a:rPr lang="zh-TW" altLang="en-US" sz="2400" dirty="0"/>
              <a:t>混和大小寫 </a:t>
            </a:r>
            <a:r>
              <a:rPr lang="en-US" altLang="zh-TW" sz="2400" dirty="0"/>
              <a:t>(</a:t>
            </a:r>
            <a:r>
              <a:rPr lang="zh-TW" altLang="en-US" sz="2400" dirty="0"/>
              <a:t>指南</a:t>
            </a:r>
            <a:r>
              <a:rPr lang="en-US" altLang="zh-TW" sz="2400" dirty="0"/>
              <a:t>5)</a:t>
            </a:r>
          </a:p>
          <a:p>
            <a:pPr marL="285750" indent="-285750">
              <a:lnSpc>
                <a:spcPct val="150000"/>
              </a:lnSpc>
              <a:buFont typeface="Arial" panose="020B0604020202020204" pitchFamily="34" charset="0"/>
              <a:buChar char="•"/>
            </a:pPr>
            <a:r>
              <a:rPr lang="zh-TW" altLang="en-US" sz="2400" dirty="0"/>
              <a:t>普通字體 </a:t>
            </a:r>
            <a:r>
              <a:rPr lang="en-US" altLang="zh-TW" sz="2400" dirty="0"/>
              <a:t>(Helvetica)</a:t>
            </a:r>
            <a:r>
              <a:rPr lang="zh-TW" altLang="en-US" sz="2400" dirty="0"/>
              <a:t> </a:t>
            </a:r>
            <a:r>
              <a:rPr lang="en-US" altLang="zh-TW" sz="2400" dirty="0"/>
              <a:t>(</a:t>
            </a:r>
            <a:r>
              <a:rPr lang="zh-TW" altLang="en-US" sz="2400" dirty="0"/>
              <a:t>指南</a:t>
            </a:r>
            <a:r>
              <a:rPr lang="en-US" altLang="zh-TW" sz="2400" dirty="0"/>
              <a:t>4)</a:t>
            </a:r>
          </a:p>
          <a:p>
            <a:pPr marL="285750" indent="-285750">
              <a:lnSpc>
                <a:spcPct val="150000"/>
              </a:lnSpc>
              <a:buFont typeface="Arial" panose="020B0604020202020204" pitchFamily="34" charset="0"/>
              <a:buChar char="•"/>
            </a:pPr>
            <a:r>
              <a:rPr lang="zh-TW" altLang="en-US" sz="2400" dirty="0"/>
              <a:t>白色字體、黑色背景 </a:t>
            </a:r>
            <a:r>
              <a:rPr lang="en-US" altLang="zh-TW" sz="2400" dirty="0"/>
              <a:t>(</a:t>
            </a:r>
            <a:r>
              <a:rPr lang="zh-TW" altLang="en-US" sz="2400" dirty="0"/>
              <a:t>指南</a:t>
            </a:r>
            <a:r>
              <a:rPr lang="en-US" altLang="zh-TW" sz="2400" dirty="0"/>
              <a:t>7)</a:t>
            </a:r>
          </a:p>
          <a:p>
            <a:pPr marL="285750" indent="-285750">
              <a:lnSpc>
                <a:spcPct val="150000"/>
              </a:lnSpc>
              <a:buFont typeface="Arial" panose="020B0604020202020204" pitchFamily="34" charset="0"/>
              <a:buChar char="•"/>
            </a:pPr>
            <a:r>
              <a:rPr lang="zh-TW" altLang="en-US" sz="2400" dirty="0"/>
              <a:t>線條之間至少距離</a:t>
            </a:r>
            <a:r>
              <a:rPr lang="en-US" altLang="zh-TW" sz="2400" dirty="0"/>
              <a:t>0.6mm</a:t>
            </a:r>
            <a:r>
              <a:rPr lang="zh-TW" altLang="en-US" sz="2400" dirty="0"/>
              <a:t> </a:t>
            </a:r>
            <a:r>
              <a:rPr lang="en-US" altLang="zh-TW" sz="2400" dirty="0"/>
              <a:t>(</a:t>
            </a:r>
            <a:r>
              <a:rPr lang="zh-TW" altLang="en-US" sz="2400" dirty="0"/>
              <a:t>指南</a:t>
            </a:r>
            <a:r>
              <a:rPr lang="en-US" altLang="zh-TW" sz="2400" dirty="0"/>
              <a:t>6)</a:t>
            </a:r>
            <a:endParaRPr lang="zh-TW" altLang="en-US" sz="2400" dirty="0"/>
          </a:p>
        </p:txBody>
      </p:sp>
      <p:sp>
        <p:nvSpPr>
          <p:cNvPr id="10" name="文字方塊 9">
            <a:extLst>
              <a:ext uri="{FF2B5EF4-FFF2-40B4-BE49-F238E27FC236}">
                <a16:creationId xmlns:a16="http://schemas.microsoft.com/office/drawing/2014/main" id="{5D17D768-5846-8CE2-A38F-21985B3DCA1F}"/>
              </a:ext>
            </a:extLst>
          </p:cNvPr>
          <p:cNvSpPr txBox="1"/>
          <p:nvPr/>
        </p:nvSpPr>
        <p:spPr>
          <a:xfrm>
            <a:off x="359923" y="5017416"/>
            <a:ext cx="11314213" cy="1135824"/>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zh-TW" altLang="en-US" sz="2400" dirty="0"/>
              <a:t>每行文本都出現目標字母</a:t>
            </a:r>
            <a:r>
              <a:rPr lang="en-US" altLang="zh-TW" sz="2400" dirty="0"/>
              <a:t>3-5</a:t>
            </a:r>
            <a:r>
              <a:rPr lang="zh-TW" altLang="en-US" sz="2400" dirty="0"/>
              <a:t>次，位置隨機 </a:t>
            </a:r>
            <a:r>
              <a:rPr lang="en-US" altLang="zh-TW" sz="2400" dirty="0"/>
              <a:t>(</a:t>
            </a:r>
            <a:r>
              <a:rPr lang="zh-TW" altLang="en-US" sz="2400" dirty="0"/>
              <a:t>限制 </a:t>
            </a:r>
            <a:r>
              <a:rPr lang="en-US" altLang="zh-TW" sz="2400" dirty="0"/>
              <a:t>:</a:t>
            </a:r>
            <a:r>
              <a:rPr lang="zh-TW" altLang="en-US" sz="2400" dirty="0"/>
              <a:t> 目標不能在頭尾</a:t>
            </a:r>
            <a:r>
              <a:rPr lang="en-US" altLang="zh-TW" sz="2400" dirty="0"/>
              <a:t>)</a:t>
            </a:r>
          </a:p>
          <a:p>
            <a:pPr marL="285750" indent="-285750">
              <a:lnSpc>
                <a:spcPct val="150000"/>
              </a:lnSpc>
              <a:buFont typeface="Wingdings" panose="05000000000000000000" pitchFamily="2" charset="2"/>
              <a:buChar char="Ø"/>
            </a:pPr>
            <a:r>
              <a:rPr lang="zh-TW" altLang="en-US" sz="2400" dirty="0"/>
              <a:t>受測者找到目標字母時，按下「</a:t>
            </a:r>
            <a:r>
              <a:rPr lang="en-US" altLang="zh-TW" sz="2400" dirty="0"/>
              <a:t>+</a:t>
            </a:r>
            <a:r>
              <a:rPr lang="zh-TW" altLang="en-US" sz="2400" dirty="0"/>
              <a:t>」按鈕，並在全部閱讀結束後按下</a:t>
            </a:r>
            <a:r>
              <a:rPr lang="zh-TW" altLang="en-US" sz="2400" dirty="0">
                <a:latin typeface="+mj-ea"/>
                <a:ea typeface="+mj-ea"/>
              </a:rPr>
              <a:t>「</a:t>
            </a:r>
            <a:r>
              <a:rPr lang="en-US" altLang="zh-TW" sz="2400" dirty="0">
                <a:latin typeface="+mj-ea"/>
                <a:ea typeface="+mj-ea"/>
              </a:rPr>
              <a:t> √</a:t>
            </a:r>
            <a:r>
              <a:rPr lang="zh-TW" altLang="en-US" sz="2400" dirty="0">
                <a:latin typeface="+mj-ea"/>
                <a:ea typeface="+mj-ea"/>
              </a:rPr>
              <a:t>」</a:t>
            </a:r>
            <a:r>
              <a:rPr lang="zh-TW" altLang="en-US" sz="2400" dirty="0"/>
              <a:t> </a:t>
            </a:r>
            <a:endParaRPr lang="zh-TW" altLang="en-US" sz="2400" dirty="0">
              <a:latin typeface="+mn-ea"/>
            </a:endParaRPr>
          </a:p>
        </p:txBody>
      </p:sp>
      <p:sp>
        <p:nvSpPr>
          <p:cNvPr id="11" name="文字方塊 10">
            <a:extLst>
              <a:ext uri="{FF2B5EF4-FFF2-40B4-BE49-F238E27FC236}">
                <a16:creationId xmlns:a16="http://schemas.microsoft.com/office/drawing/2014/main" id="{22A19486-DCFA-360B-0C2D-7E37FC5724C3}"/>
              </a:ext>
            </a:extLst>
          </p:cNvPr>
          <p:cNvSpPr txBox="1"/>
          <p:nvPr/>
        </p:nvSpPr>
        <p:spPr>
          <a:xfrm>
            <a:off x="2673632" y="898134"/>
            <a:ext cx="1620957" cy="523220"/>
          </a:xfrm>
          <a:prstGeom prst="rect">
            <a:avLst/>
          </a:prstGeom>
          <a:noFill/>
        </p:spPr>
        <p:txBody>
          <a:bodyPr wrap="none" rtlCol="0">
            <a:spAutoFit/>
          </a:bodyPr>
          <a:lstStyle/>
          <a:p>
            <a:r>
              <a:rPr lang="zh-TW" altLang="en-US" sz="2800" b="1" dirty="0"/>
              <a:t>顯示文字</a:t>
            </a:r>
          </a:p>
        </p:txBody>
      </p:sp>
      <p:pic>
        <p:nvPicPr>
          <p:cNvPr id="12" name="圖片 11" descr="一張含有 文字 的圖片&#10;&#10;自動產生的描述">
            <a:extLst>
              <a:ext uri="{FF2B5EF4-FFF2-40B4-BE49-F238E27FC236}">
                <a16:creationId xmlns:a16="http://schemas.microsoft.com/office/drawing/2014/main" id="{40941AF2-DD8D-8703-77B8-78D495D7F4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41631" y="2330208"/>
            <a:ext cx="5222296" cy="2576904"/>
          </a:xfrm>
          <a:prstGeom prst="rect">
            <a:avLst/>
          </a:prstGeom>
        </p:spPr>
      </p:pic>
    </p:spTree>
    <p:extLst>
      <p:ext uri="{BB962C8B-B14F-4D97-AF65-F5344CB8AC3E}">
        <p14:creationId xmlns:p14="http://schemas.microsoft.com/office/powerpoint/2010/main" val="23737281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4B6E82BC-1E0B-FE64-B74B-64E8B33541B3}"/>
              </a:ext>
            </a:extLst>
          </p:cNvPr>
          <p:cNvSpPr txBox="1"/>
          <p:nvPr/>
        </p:nvSpPr>
        <p:spPr>
          <a:xfrm>
            <a:off x="359923" y="836579"/>
            <a:ext cx="2026517" cy="646331"/>
          </a:xfrm>
          <a:prstGeom prst="rect">
            <a:avLst/>
          </a:prstGeom>
          <a:noFill/>
        </p:spPr>
        <p:txBody>
          <a:bodyPr wrap="none" rtlCol="0">
            <a:spAutoFit/>
          </a:bodyPr>
          <a:lstStyle/>
          <a:p>
            <a:r>
              <a:rPr lang="en-US" altLang="zh-TW" sz="3600" b="1" dirty="0"/>
              <a:t>Method</a:t>
            </a:r>
            <a:endParaRPr lang="zh-TW" altLang="en-US" sz="3600" b="1" dirty="0"/>
          </a:p>
        </p:txBody>
      </p:sp>
      <p:sp>
        <p:nvSpPr>
          <p:cNvPr id="3" name="文字方塊 2">
            <a:extLst>
              <a:ext uri="{FF2B5EF4-FFF2-40B4-BE49-F238E27FC236}">
                <a16:creationId xmlns:a16="http://schemas.microsoft.com/office/drawing/2014/main" id="{9758255B-CF76-15A8-CB87-DB3511C474BE}"/>
              </a:ext>
            </a:extLst>
          </p:cNvPr>
          <p:cNvSpPr txBox="1"/>
          <p:nvPr/>
        </p:nvSpPr>
        <p:spPr>
          <a:xfrm>
            <a:off x="1237414" y="240631"/>
            <a:ext cx="9653323" cy="307777"/>
          </a:xfrm>
          <a:prstGeom prst="rect">
            <a:avLst/>
          </a:prstGeom>
          <a:noFill/>
        </p:spPr>
        <p:txBody>
          <a:bodyPr wrap="square">
            <a:spAutoFit/>
          </a:bodyPr>
          <a:lstStyle/>
          <a:p>
            <a:r>
              <a:rPr lang="en-US" altLang="zh-TW" sz="1400" dirty="0">
                <a:solidFill>
                  <a:schemeClr val="tx1">
                    <a:lumMod val="50000"/>
                    <a:lumOff val="50000"/>
                  </a:schemeClr>
                </a:solidFill>
              </a:rPr>
              <a:t>https://www-sciencedirect-com.libdb.yuntech.edu.tw:3001/science/article/pii/S0141938216300658</a:t>
            </a:r>
            <a:endParaRPr lang="zh-TW" altLang="en-US" sz="1400" dirty="0">
              <a:solidFill>
                <a:schemeClr val="tx1">
                  <a:lumMod val="50000"/>
                  <a:lumOff val="50000"/>
                </a:schemeClr>
              </a:solidFill>
            </a:endParaRPr>
          </a:p>
        </p:txBody>
      </p:sp>
      <p:sp>
        <p:nvSpPr>
          <p:cNvPr id="4" name="文字方塊 3">
            <a:extLst>
              <a:ext uri="{FF2B5EF4-FFF2-40B4-BE49-F238E27FC236}">
                <a16:creationId xmlns:a16="http://schemas.microsoft.com/office/drawing/2014/main" id="{B57ADDFB-118B-03E6-99EF-4374571B82C9}"/>
              </a:ext>
            </a:extLst>
          </p:cNvPr>
          <p:cNvSpPr txBox="1"/>
          <p:nvPr/>
        </p:nvSpPr>
        <p:spPr>
          <a:xfrm>
            <a:off x="2673632" y="898134"/>
            <a:ext cx="1620957" cy="523220"/>
          </a:xfrm>
          <a:prstGeom prst="rect">
            <a:avLst/>
          </a:prstGeom>
          <a:noFill/>
        </p:spPr>
        <p:txBody>
          <a:bodyPr wrap="none" rtlCol="0">
            <a:spAutoFit/>
          </a:bodyPr>
          <a:lstStyle/>
          <a:p>
            <a:r>
              <a:rPr lang="zh-TW" altLang="en-US" sz="2800" b="1" dirty="0"/>
              <a:t>實驗程序</a:t>
            </a:r>
          </a:p>
        </p:txBody>
      </p:sp>
      <p:sp>
        <p:nvSpPr>
          <p:cNvPr id="5" name="文字方塊 4">
            <a:extLst>
              <a:ext uri="{FF2B5EF4-FFF2-40B4-BE49-F238E27FC236}">
                <a16:creationId xmlns:a16="http://schemas.microsoft.com/office/drawing/2014/main" id="{6755CC2E-2247-082A-A5D2-93E2D86E4C44}"/>
              </a:ext>
            </a:extLst>
          </p:cNvPr>
          <p:cNvSpPr txBox="1"/>
          <p:nvPr/>
        </p:nvSpPr>
        <p:spPr>
          <a:xfrm>
            <a:off x="373481" y="1638078"/>
            <a:ext cx="11314213" cy="3905813"/>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zh-TW" altLang="en-US" sz="2400" dirty="0"/>
              <a:t>先向受測者介紹實驗並簽署同意書</a:t>
            </a:r>
            <a:endParaRPr lang="en-US" altLang="zh-TW" sz="2400" dirty="0"/>
          </a:p>
          <a:p>
            <a:pPr marL="285750" indent="-285750">
              <a:lnSpc>
                <a:spcPct val="150000"/>
              </a:lnSpc>
              <a:buFont typeface="Wingdings" panose="05000000000000000000" pitchFamily="2" charset="2"/>
              <a:buChar char="Ø"/>
            </a:pPr>
            <a:r>
              <a:rPr lang="zh-TW" altLang="en-US" sz="2400" dirty="0"/>
              <a:t>告知受測者如何操作模擬器，並試駕，以讓受測者熟悉模擬器</a:t>
            </a:r>
            <a:endParaRPr lang="en-US" altLang="zh-TW" sz="2400" dirty="0"/>
          </a:p>
          <a:p>
            <a:pPr marL="285750" indent="-285750">
              <a:lnSpc>
                <a:spcPct val="150000"/>
              </a:lnSpc>
              <a:buFont typeface="Wingdings" panose="05000000000000000000" pitchFamily="2" charset="2"/>
              <a:buChar char="Ø"/>
            </a:pPr>
            <a:r>
              <a:rPr lang="zh-TW" altLang="en-US" sz="2400" dirty="0"/>
              <a:t>在出現第一次文本前，受測者會先在模擬器行駛</a:t>
            </a:r>
            <a:r>
              <a:rPr lang="en-US" altLang="zh-TW" sz="2400" dirty="0"/>
              <a:t>2</a:t>
            </a:r>
            <a:r>
              <a:rPr lang="zh-TW" altLang="en-US" sz="2400" dirty="0"/>
              <a:t>分鐘，以收集基線駕駛數據</a:t>
            </a:r>
            <a:endParaRPr lang="en-US" altLang="zh-TW" sz="2400" dirty="0"/>
          </a:p>
          <a:p>
            <a:pPr marL="285750" indent="-285750">
              <a:lnSpc>
                <a:spcPct val="150000"/>
              </a:lnSpc>
              <a:buFont typeface="Wingdings" panose="05000000000000000000" pitchFamily="2" charset="2"/>
              <a:buChar char="Ø"/>
            </a:pPr>
            <a:r>
              <a:rPr lang="en-US" altLang="zh-TW" sz="2400" dirty="0"/>
              <a:t>5</a:t>
            </a:r>
            <a:r>
              <a:rPr lang="zh-TW" altLang="en-US" sz="2400" dirty="0"/>
              <a:t>行文本以文字大到小呈現 </a:t>
            </a:r>
            <a:r>
              <a:rPr lang="en-US" altLang="zh-TW" sz="2400" dirty="0"/>
              <a:t>(</a:t>
            </a:r>
            <a:r>
              <a:rPr lang="zh-TW" altLang="en-US" sz="2400" dirty="0"/>
              <a:t>軟體限制</a:t>
            </a:r>
            <a:r>
              <a:rPr lang="en-US" altLang="zh-TW" sz="2400" dirty="0"/>
              <a:t>)</a:t>
            </a:r>
          </a:p>
          <a:p>
            <a:pPr marL="285750" indent="-285750">
              <a:lnSpc>
                <a:spcPct val="150000"/>
              </a:lnSpc>
              <a:buFont typeface="Wingdings" panose="05000000000000000000" pitchFamily="2" charset="2"/>
              <a:buChar char="Ø"/>
            </a:pPr>
            <a:r>
              <a:rPr lang="zh-TW" altLang="en-US" sz="2400" dirty="0"/>
              <a:t>以從左上至右下的方式閱讀每個文字訊息，並識別目標字幕是否存在</a:t>
            </a:r>
            <a:endParaRPr lang="en-US" altLang="zh-TW" sz="2400" dirty="0"/>
          </a:p>
          <a:p>
            <a:pPr marL="285750" indent="-285750">
              <a:lnSpc>
                <a:spcPct val="150000"/>
              </a:lnSpc>
              <a:buFont typeface="Wingdings" panose="05000000000000000000" pitchFamily="2" charset="2"/>
              <a:buChar char="Ø"/>
            </a:pPr>
            <a:r>
              <a:rPr lang="zh-TW" altLang="en-US" sz="2400" dirty="0"/>
              <a:t>在閱讀完畢後，按下</a:t>
            </a:r>
            <a:r>
              <a:rPr lang="zh-TW" altLang="en-US" sz="2400" dirty="0">
                <a:latin typeface="+mj-ea"/>
                <a:ea typeface="+mj-ea"/>
              </a:rPr>
              <a:t>「</a:t>
            </a:r>
            <a:r>
              <a:rPr lang="en-US" altLang="zh-TW" sz="2400" dirty="0">
                <a:latin typeface="+mj-ea"/>
                <a:ea typeface="+mj-ea"/>
              </a:rPr>
              <a:t> √</a:t>
            </a:r>
            <a:r>
              <a:rPr lang="zh-TW" altLang="en-US" sz="2400" dirty="0">
                <a:latin typeface="+mj-ea"/>
                <a:ea typeface="+mj-ea"/>
              </a:rPr>
              <a:t>」</a:t>
            </a:r>
            <a:r>
              <a:rPr lang="zh-TW" altLang="en-US" sz="2400" dirty="0"/>
              <a:t> 按鈕，螢幕變為空白，受測者須評比文字大小是否合適</a:t>
            </a:r>
            <a:r>
              <a:rPr lang="en-US" altLang="zh-TW" sz="2400" dirty="0"/>
              <a:t>(</a:t>
            </a:r>
            <a:r>
              <a:rPr lang="zh-TW" altLang="en-US" sz="2400" dirty="0"/>
              <a:t>分數為</a:t>
            </a:r>
            <a:r>
              <a:rPr lang="en-US" altLang="zh-TW" sz="2400" dirty="0"/>
              <a:t>1~5</a:t>
            </a:r>
            <a:r>
              <a:rPr lang="zh-TW" altLang="en-US" sz="2400" dirty="0"/>
              <a:t>分 </a:t>
            </a:r>
            <a:r>
              <a:rPr lang="en-US" altLang="zh-TW" sz="2400" dirty="0"/>
              <a:t>:</a:t>
            </a:r>
            <a:r>
              <a:rPr lang="zh-TW" altLang="en-US" sz="2400" dirty="0"/>
              <a:t> </a:t>
            </a:r>
            <a:r>
              <a:rPr lang="en-US" altLang="zh-TW" sz="2400" dirty="0"/>
              <a:t>1</a:t>
            </a:r>
            <a:r>
              <a:rPr lang="zh-TW" altLang="en-US" sz="2400" dirty="0"/>
              <a:t>分太小；</a:t>
            </a:r>
            <a:r>
              <a:rPr lang="en-US" altLang="zh-TW" sz="2400" dirty="0"/>
              <a:t>3</a:t>
            </a:r>
            <a:r>
              <a:rPr lang="zh-TW" altLang="en-US" sz="2400" dirty="0"/>
              <a:t>分適中；</a:t>
            </a:r>
            <a:r>
              <a:rPr lang="en-US" altLang="zh-TW" sz="2400" dirty="0"/>
              <a:t>5</a:t>
            </a:r>
            <a:r>
              <a:rPr lang="zh-TW" altLang="en-US" sz="2400" dirty="0"/>
              <a:t>分太大</a:t>
            </a:r>
            <a:r>
              <a:rPr lang="en-US" altLang="zh-TW" sz="2400" dirty="0"/>
              <a:t>)</a:t>
            </a:r>
          </a:p>
        </p:txBody>
      </p:sp>
    </p:spTree>
    <p:extLst>
      <p:ext uri="{BB962C8B-B14F-4D97-AF65-F5344CB8AC3E}">
        <p14:creationId xmlns:p14="http://schemas.microsoft.com/office/powerpoint/2010/main" val="5123567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4B6E82BC-1E0B-FE64-B74B-64E8B33541B3}"/>
              </a:ext>
            </a:extLst>
          </p:cNvPr>
          <p:cNvSpPr txBox="1"/>
          <p:nvPr/>
        </p:nvSpPr>
        <p:spPr>
          <a:xfrm>
            <a:off x="359923" y="836579"/>
            <a:ext cx="2026517" cy="646331"/>
          </a:xfrm>
          <a:prstGeom prst="rect">
            <a:avLst/>
          </a:prstGeom>
          <a:noFill/>
        </p:spPr>
        <p:txBody>
          <a:bodyPr wrap="none" rtlCol="0">
            <a:spAutoFit/>
          </a:bodyPr>
          <a:lstStyle/>
          <a:p>
            <a:r>
              <a:rPr lang="en-US" altLang="zh-TW" sz="3600" b="1" dirty="0"/>
              <a:t>Method</a:t>
            </a:r>
            <a:endParaRPr lang="zh-TW" altLang="en-US" sz="3600" b="1" dirty="0"/>
          </a:p>
        </p:txBody>
      </p:sp>
      <p:sp>
        <p:nvSpPr>
          <p:cNvPr id="3" name="文字方塊 2">
            <a:extLst>
              <a:ext uri="{FF2B5EF4-FFF2-40B4-BE49-F238E27FC236}">
                <a16:creationId xmlns:a16="http://schemas.microsoft.com/office/drawing/2014/main" id="{9758255B-CF76-15A8-CB87-DB3511C474BE}"/>
              </a:ext>
            </a:extLst>
          </p:cNvPr>
          <p:cNvSpPr txBox="1"/>
          <p:nvPr/>
        </p:nvSpPr>
        <p:spPr>
          <a:xfrm>
            <a:off x="1237414" y="240631"/>
            <a:ext cx="9653323" cy="307777"/>
          </a:xfrm>
          <a:prstGeom prst="rect">
            <a:avLst/>
          </a:prstGeom>
          <a:noFill/>
        </p:spPr>
        <p:txBody>
          <a:bodyPr wrap="square">
            <a:spAutoFit/>
          </a:bodyPr>
          <a:lstStyle/>
          <a:p>
            <a:r>
              <a:rPr lang="en-US" altLang="zh-TW" sz="1400" dirty="0">
                <a:solidFill>
                  <a:schemeClr val="tx1">
                    <a:lumMod val="50000"/>
                    <a:lumOff val="50000"/>
                  </a:schemeClr>
                </a:solidFill>
              </a:rPr>
              <a:t>https://www-sciencedirect-com.libdb.yuntech.edu.tw:3001/science/article/pii/S0141938216300658</a:t>
            </a:r>
            <a:endParaRPr lang="zh-TW" altLang="en-US" sz="1400" dirty="0">
              <a:solidFill>
                <a:schemeClr val="tx1">
                  <a:lumMod val="50000"/>
                  <a:lumOff val="50000"/>
                </a:schemeClr>
              </a:solidFill>
            </a:endParaRPr>
          </a:p>
        </p:txBody>
      </p:sp>
      <p:sp>
        <p:nvSpPr>
          <p:cNvPr id="4" name="文字方塊 3">
            <a:extLst>
              <a:ext uri="{FF2B5EF4-FFF2-40B4-BE49-F238E27FC236}">
                <a16:creationId xmlns:a16="http://schemas.microsoft.com/office/drawing/2014/main" id="{BD53902B-6D48-F84B-6E17-F97D78BA5A3D}"/>
              </a:ext>
            </a:extLst>
          </p:cNvPr>
          <p:cNvSpPr txBox="1"/>
          <p:nvPr/>
        </p:nvSpPr>
        <p:spPr>
          <a:xfrm>
            <a:off x="2673632" y="898134"/>
            <a:ext cx="1620957" cy="523220"/>
          </a:xfrm>
          <a:prstGeom prst="rect">
            <a:avLst/>
          </a:prstGeom>
          <a:noFill/>
        </p:spPr>
        <p:txBody>
          <a:bodyPr wrap="none" rtlCol="0">
            <a:spAutoFit/>
          </a:bodyPr>
          <a:lstStyle/>
          <a:p>
            <a:r>
              <a:rPr lang="zh-TW" altLang="en-US" sz="2800" b="1" dirty="0"/>
              <a:t>實驗設計</a:t>
            </a:r>
          </a:p>
        </p:txBody>
      </p:sp>
      <p:sp>
        <p:nvSpPr>
          <p:cNvPr id="5" name="文字方塊 4">
            <a:extLst>
              <a:ext uri="{FF2B5EF4-FFF2-40B4-BE49-F238E27FC236}">
                <a16:creationId xmlns:a16="http://schemas.microsoft.com/office/drawing/2014/main" id="{0CF4935C-9341-0033-FF7B-708AF5516E81}"/>
              </a:ext>
            </a:extLst>
          </p:cNvPr>
          <p:cNvSpPr txBox="1"/>
          <p:nvPr/>
        </p:nvSpPr>
        <p:spPr>
          <a:xfrm>
            <a:off x="373481" y="1638078"/>
            <a:ext cx="11314213" cy="1689822"/>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zh-TW" altLang="en-US" sz="2400" dirty="0"/>
              <a:t>使用重複測量設計</a:t>
            </a:r>
            <a:endParaRPr lang="en-US" altLang="zh-TW" sz="2400" dirty="0"/>
          </a:p>
          <a:p>
            <a:pPr marL="285750" indent="-285750">
              <a:lnSpc>
                <a:spcPct val="150000"/>
              </a:lnSpc>
              <a:buFont typeface="Wingdings" panose="05000000000000000000" pitchFamily="2" charset="2"/>
              <a:buChar char="Ø"/>
            </a:pPr>
            <a:r>
              <a:rPr lang="zh-TW" altLang="en-US" sz="2400" dirty="0"/>
              <a:t>自變項 </a:t>
            </a:r>
            <a:r>
              <a:rPr lang="en-US" altLang="zh-TW" sz="2400" dirty="0"/>
              <a:t>:</a:t>
            </a:r>
            <a:r>
              <a:rPr lang="zh-TW" altLang="en-US" sz="2400" dirty="0"/>
              <a:t> 文字訊息大小 </a:t>
            </a:r>
            <a:r>
              <a:rPr lang="en-US" altLang="zh-TW" sz="2400" dirty="0"/>
              <a:t>(9mm</a:t>
            </a:r>
            <a:r>
              <a:rPr lang="zh-TW" altLang="en-US" sz="2400" dirty="0"/>
              <a:t>、</a:t>
            </a:r>
            <a:r>
              <a:rPr lang="en-US" altLang="zh-TW" sz="2400" dirty="0"/>
              <a:t>8mm</a:t>
            </a:r>
            <a:r>
              <a:rPr lang="zh-TW" altLang="en-US" sz="2400" dirty="0"/>
              <a:t>、</a:t>
            </a:r>
            <a:r>
              <a:rPr lang="en-US" altLang="zh-TW" sz="2400" dirty="0"/>
              <a:t>6.5mm</a:t>
            </a:r>
            <a:r>
              <a:rPr lang="zh-TW" altLang="en-US" sz="2400" dirty="0"/>
              <a:t>、</a:t>
            </a:r>
            <a:r>
              <a:rPr lang="en-US" altLang="zh-TW" sz="2400" dirty="0"/>
              <a:t>5mm</a:t>
            </a:r>
            <a:r>
              <a:rPr lang="zh-TW" altLang="en-US" sz="2400" dirty="0"/>
              <a:t>、</a:t>
            </a:r>
            <a:r>
              <a:rPr lang="en-US" altLang="zh-TW" sz="2400" dirty="0"/>
              <a:t>4mm)</a:t>
            </a:r>
          </a:p>
          <a:p>
            <a:pPr marL="285750" indent="-285750">
              <a:lnSpc>
                <a:spcPct val="150000"/>
              </a:lnSpc>
              <a:buFont typeface="Wingdings" panose="05000000000000000000" pitchFamily="2" charset="2"/>
              <a:buChar char="Ø"/>
            </a:pPr>
            <a:r>
              <a:rPr lang="zh-TW" altLang="en-US" sz="2400" dirty="0"/>
              <a:t>依變項 </a:t>
            </a:r>
            <a:r>
              <a:rPr lang="en-US" altLang="zh-TW" sz="2400" dirty="0"/>
              <a:t>:</a:t>
            </a:r>
          </a:p>
        </p:txBody>
      </p:sp>
      <p:sp>
        <p:nvSpPr>
          <p:cNvPr id="6" name="文字方塊 5">
            <a:extLst>
              <a:ext uri="{FF2B5EF4-FFF2-40B4-BE49-F238E27FC236}">
                <a16:creationId xmlns:a16="http://schemas.microsoft.com/office/drawing/2014/main" id="{58533E52-348B-D8C5-283E-3579F6F06109}"/>
              </a:ext>
            </a:extLst>
          </p:cNvPr>
          <p:cNvSpPr txBox="1"/>
          <p:nvPr/>
        </p:nvSpPr>
        <p:spPr>
          <a:xfrm>
            <a:off x="642370" y="3271196"/>
            <a:ext cx="11366755" cy="2243819"/>
          </a:xfrm>
          <a:prstGeom prst="rect">
            <a:avLst/>
          </a:prstGeom>
          <a:noFill/>
        </p:spPr>
        <p:txBody>
          <a:bodyPr wrap="square">
            <a:spAutoFit/>
          </a:bodyPr>
          <a:lstStyle/>
          <a:p>
            <a:pPr marL="457200" indent="-457200">
              <a:lnSpc>
                <a:spcPct val="150000"/>
              </a:lnSpc>
              <a:buFont typeface="+mj-lt"/>
              <a:buAutoNum type="arabicPeriod"/>
            </a:pPr>
            <a:r>
              <a:rPr lang="zh-TW" altLang="en-US" sz="2400" dirty="0"/>
              <a:t>速度的平均值及標準差</a:t>
            </a:r>
            <a:endParaRPr lang="en-US" altLang="zh-TW" sz="2400" dirty="0"/>
          </a:p>
          <a:p>
            <a:pPr marL="457200" indent="-457200">
              <a:lnSpc>
                <a:spcPct val="150000"/>
              </a:lnSpc>
              <a:buFont typeface="+mj-lt"/>
              <a:buAutoNum type="arabicPeriod"/>
            </a:pPr>
            <a:r>
              <a:rPr lang="zh-TW" altLang="en-US" sz="2400" dirty="0"/>
              <a:t>車道位置的平均值及標準差</a:t>
            </a:r>
            <a:endParaRPr lang="en-US" altLang="zh-TW" sz="2400" dirty="0"/>
          </a:p>
          <a:p>
            <a:pPr marL="457200" indent="-457200">
              <a:lnSpc>
                <a:spcPct val="150000"/>
              </a:lnSpc>
              <a:buFont typeface="+mj-lt"/>
              <a:buAutoNum type="arabicPeriod"/>
            </a:pPr>
            <a:r>
              <a:rPr lang="zh-TW" altLang="en-US" sz="2400" dirty="0"/>
              <a:t>掃視次數 </a:t>
            </a:r>
            <a:r>
              <a:rPr lang="en-US" altLang="zh-TW" sz="2400" dirty="0"/>
              <a:t>:</a:t>
            </a:r>
            <a:r>
              <a:rPr lang="zh-TW" altLang="en-US" sz="2400" dirty="0"/>
              <a:t> 以持續</a:t>
            </a:r>
            <a:r>
              <a:rPr lang="en-US" altLang="zh-TW" sz="2400" dirty="0"/>
              <a:t>2</a:t>
            </a:r>
            <a:r>
              <a:rPr lang="zh-TW" altLang="en-US" sz="2400" dirty="0"/>
              <a:t>秒進行分析</a:t>
            </a:r>
            <a:endParaRPr lang="en-US" altLang="zh-TW" sz="2400" dirty="0"/>
          </a:p>
          <a:p>
            <a:pPr marL="457200" indent="-457200">
              <a:lnSpc>
                <a:spcPct val="150000"/>
              </a:lnSpc>
              <a:buFont typeface="+mj-lt"/>
              <a:buAutoNum type="arabicPeriod"/>
            </a:pPr>
            <a:r>
              <a:rPr lang="zh-TW" altLang="en-US" sz="2400" dirty="0"/>
              <a:t>掃視平均持續時間 </a:t>
            </a:r>
            <a:r>
              <a:rPr lang="en-US" altLang="zh-TW" sz="2400" dirty="0"/>
              <a:t>:</a:t>
            </a:r>
            <a:r>
              <a:rPr lang="zh-TW" altLang="en-US" sz="2400" dirty="0"/>
              <a:t> 以持續</a:t>
            </a:r>
            <a:r>
              <a:rPr lang="en-US" altLang="zh-TW" sz="2400" dirty="0"/>
              <a:t>2</a:t>
            </a:r>
            <a:r>
              <a:rPr lang="zh-TW" altLang="en-US" sz="2400" dirty="0"/>
              <a:t>秒進行分析</a:t>
            </a:r>
            <a:endParaRPr lang="en-US" altLang="zh-TW" sz="2400" dirty="0"/>
          </a:p>
        </p:txBody>
      </p:sp>
      <p:sp>
        <p:nvSpPr>
          <p:cNvPr id="8" name="文字方塊 7">
            <a:extLst>
              <a:ext uri="{FF2B5EF4-FFF2-40B4-BE49-F238E27FC236}">
                <a16:creationId xmlns:a16="http://schemas.microsoft.com/office/drawing/2014/main" id="{2D53E501-3B4E-F782-D4A5-43DE0F88928F}"/>
              </a:ext>
            </a:extLst>
          </p:cNvPr>
          <p:cNvSpPr txBox="1"/>
          <p:nvPr/>
        </p:nvSpPr>
        <p:spPr>
          <a:xfrm>
            <a:off x="877787" y="5515015"/>
            <a:ext cx="11314213" cy="581762"/>
          </a:xfrm>
          <a:prstGeom prst="rect">
            <a:avLst/>
          </a:prstGeom>
          <a:noFill/>
        </p:spPr>
        <p:txBody>
          <a:bodyPr wrap="square">
            <a:spAutoFit/>
          </a:bodyPr>
          <a:lstStyle/>
          <a:p>
            <a:pPr>
              <a:lnSpc>
                <a:spcPct val="150000"/>
              </a:lnSpc>
            </a:pPr>
            <a:r>
              <a:rPr lang="en-US" altLang="zh-TW" sz="2400" b="1" dirty="0">
                <a:latin typeface="標楷體" panose="03000509000000000000" pitchFamily="65" charset="-120"/>
                <a:ea typeface="標楷體" panose="03000509000000000000" pitchFamily="65" charset="-120"/>
              </a:rPr>
              <a:t>※</a:t>
            </a:r>
            <a:r>
              <a:rPr lang="zh-TW" altLang="en-US" sz="2400" b="1" dirty="0"/>
              <a:t>持續超過</a:t>
            </a:r>
            <a:r>
              <a:rPr lang="en-US" altLang="zh-TW" sz="2400" b="1" dirty="0"/>
              <a:t>2</a:t>
            </a:r>
            <a:r>
              <a:rPr lang="zh-TW" altLang="en-US" sz="2400" b="1" dirty="0"/>
              <a:t>秒會增加至少兩倍的碰撞風險 </a:t>
            </a:r>
            <a:r>
              <a:rPr lang="en-US" altLang="zh-TW" sz="1600" b="1" dirty="0"/>
              <a:t>(</a:t>
            </a:r>
            <a:r>
              <a:rPr lang="en-US" altLang="zh-TW" sz="1600" b="1" dirty="0" err="1"/>
              <a:t>Klauer</a:t>
            </a:r>
            <a:r>
              <a:rPr lang="en-US" altLang="zh-TW" sz="1600" b="1" dirty="0"/>
              <a:t>, Dingus, Neale, </a:t>
            </a:r>
            <a:r>
              <a:rPr lang="en-US" altLang="zh-TW" sz="1600" b="1" dirty="0" err="1"/>
              <a:t>Sudweeks</a:t>
            </a:r>
            <a:r>
              <a:rPr lang="en-US" altLang="zh-TW" sz="1600" b="1" dirty="0"/>
              <a:t>, &amp; Ramsey, 2006)</a:t>
            </a:r>
            <a:endParaRPr lang="zh-TW" altLang="en-US" sz="1600" b="1" dirty="0"/>
          </a:p>
        </p:txBody>
      </p:sp>
    </p:spTree>
    <p:extLst>
      <p:ext uri="{BB962C8B-B14F-4D97-AF65-F5344CB8AC3E}">
        <p14:creationId xmlns:p14="http://schemas.microsoft.com/office/powerpoint/2010/main" val="1203639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a:extLst>
              <a:ext uri="{FF2B5EF4-FFF2-40B4-BE49-F238E27FC236}">
                <a16:creationId xmlns:a16="http://schemas.microsoft.com/office/drawing/2014/main" id="{5F89410A-ACA3-2909-70EF-037669BA2E3E}"/>
              </a:ext>
            </a:extLst>
          </p:cNvPr>
          <p:cNvSpPr txBox="1"/>
          <p:nvPr/>
        </p:nvSpPr>
        <p:spPr>
          <a:xfrm>
            <a:off x="359923" y="836579"/>
            <a:ext cx="1617943" cy="646331"/>
          </a:xfrm>
          <a:prstGeom prst="rect">
            <a:avLst/>
          </a:prstGeom>
          <a:noFill/>
        </p:spPr>
        <p:txBody>
          <a:bodyPr wrap="none" rtlCol="0">
            <a:spAutoFit/>
          </a:bodyPr>
          <a:lstStyle/>
          <a:p>
            <a:r>
              <a:rPr lang="en-US" altLang="zh-TW" sz="3600" b="1" dirty="0"/>
              <a:t>Result</a:t>
            </a:r>
            <a:endParaRPr lang="zh-TW" altLang="en-US" sz="3600" b="1" dirty="0"/>
          </a:p>
        </p:txBody>
      </p:sp>
      <p:sp>
        <p:nvSpPr>
          <p:cNvPr id="2" name="文字方塊 1">
            <a:extLst>
              <a:ext uri="{FF2B5EF4-FFF2-40B4-BE49-F238E27FC236}">
                <a16:creationId xmlns:a16="http://schemas.microsoft.com/office/drawing/2014/main" id="{1EC5F667-59E8-03EA-6F0A-1C03C456B955}"/>
              </a:ext>
            </a:extLst>
          </p:cNvPr>
          <p:cNvSpPr txBox="1"/>
          <p:nvPr/>
        </p:nvSpPr>
        <p:spPr>
          <a:xfrm>
            <a:off x="1237414" y="240631"/>
            <a:ext cx="9653323" cy="307777"/>
          </a:xfrm>
          <a:prstGeom prst="rect">
            <a:avLst/>
          </a:prstGeom>
          <a:noFill/>
        </p:spPr>
        <p:txBody>
          <a:bodyPr wrap="square">
            <a:spAutoFit/>
          </a:bodyPr>
          <a:lstStyle/>
          <a:p>
            <a:r>
              <a:rPr lang="en-US" altLang="zh-TW" sz="1400" dirty="0">
                <a:solidFill>
                  <a:schemeClr val="tx1">
                    <a:lumMod val="50000"/>
                    <a:lumOff val="50000"/>
                  </a:schemeClr>
                </a:solidFill>
              </a:rPr>
              <a:t>https://www-sciencedirect-com.libdb.yuntech.edu.tw:3001/science/article/pii/S0141938216300658</a:t>
            </a:r>
            <a:endParaRPr lang="zh-TW" altLang="en-US" sz="1400" dirty="0">
              <a:solidFill>
                <a:schemeClr val="tx1">
                  <a:lumMod val="50000"/>
                  <a:lumOff val="50000"/>
                </a:schemeClr>
              </a:solidFill>
            </a:endParaRPr>
          </a:p>
        </p:txBody>
      </p:sp>
      <p:sp>
        <p:nvSpPr>
          <p:cNvPr id="3" name="文字方塊 2">
            <a:extLst>
              <a:ext uri="{FF2B5EF4-FFF2-40B4-BE49-F238E27FC236}">
                <a16:creationId xmlns:a16="http://schemas.microsoft.com/office/drawing/2014/main" id="{3F715DB1-D572-B659-4D04-1D939A2FE325}"/>
              </a:ext>
            </a:extLst>
          </p:cNvPr>
          <p:cNvSpPr txBox="1"/>
          <p:nvPr/>
        </p:nvSpPr>
        <p:spPr>
          <a:xfrm>
            <a:off x="2174869" y="882275"/>
            <a:ext cx="1620957" cy="523220"/>
          </a:xfrm>
          <a:prstGeom prst="rect">
            <a:avLst/>
          </a:prstGeom>
          <a:noFill/>
        </p:spPr>
        <p:txBody>
          <a:bodyPr wrap="none" rtlCol="0">
            <a:spAutoFit/>
          </a:bodyPr>
          <a:lstStyle/>
          <a:p>
            <a:r>
              <a:rPr lang="zh-TW" altLang="en-US" sz="2800" b="1" dirty="0"/>
              <a:t>視覺行為</a:t>
            </a:r>
          </a:p>
        </p:txBody>
      </p:sp>
      <p:sp>
        <p:nvSpPr>
          <p:cNvPr id="5" name="文字方塊 4">
            <a:extLst>
              <a:ext uri="{FF2B5EF4-FFF2-40B4-BE49-F238E27FC236}">
                <a16:creationId xmlns:a16="http://schemas.microsoft.com/office/drawing/2014/main" id="{84332421-56B6-D3FF-68E4-02472386FD77}"/>
              </a:ext>
            </a:extLst>
          </p:cNvPr>
          <p:cNvSpPr txBox="1"/>
          <p:nvPr/>
        </p:nvSpPr>
        <p:spPr>
          <a:xfrm>
            <a:off x="814647" y="1423728"/>
            <a:ext cx="10656918" cy="1048813"/>
          </a:xfrm>
          <a:prstGeom prst="rect">
            <a:avLst/>
          </a:prstGeom>
          <a:noFill/>
        </p:spPr>
        <p:txBody>
          <a:bodyPr wrap="square" rtlCol="0">
            <a:spAutoFit/>
          </a:bodyPr>
          <a:lstStyle/>
          <a:p>
            <a:pPr marL="285750" indent="-285750">
              <a:lnSpc>
                <a:spcPct val="150000"/>
              </a:lnSpc>
              <a:buFont typeface="Wingdings" panose="05000000000000000000" pitchFamily="2" charset="2"/>
              <a:buChar char="l"/>
            </a:pPr>
            <a:r>
              <a:rPr lang="zh-TW" altLang="en-US" sz="2200" dirty="0"/>
              <a:t>文字訊息的大小對總掃視時間</a:t>
            </a:r>
            <a:r>
              <a:rPr lang="zh-TW" altLang="en-US" sz="2200" b="1" dirty="0"/>
              <a:t>沒有顯著影響</a:t>
            </a:r>
            <a:r>
              <a:rPr lang="en-US" altLang="zh-TW" sz="2200" dirty="0"/>
              <a:t>(F(4,52)=0.578, p=0.680)</a:t>
            </a:r>
          </a:p>
          <a:p>
            <a:pPr marL="285750" indent="-285750">
              <a:lnSpc>
                <a:spcPct val="150000"/>
              </a:lnSpc>
              <a:buFont typeface="Wingdings" panose="05000000000000000000" pitchFamily="2" charset="2"/>
              <a:buChar char="l"/>
            </a:pPr>
            <a:r>
              <a:rPr lang="zh-TW" altLang="en-US" sz="2200" dirty="0"/>
              <a:t>文字訊息的大小對平均掃視時間</a:t>
            </a:r>
            <a:r>
              <a:rPr lang="zh-TW" altLang="en-US" sz="2200" b="1" dirty="0"/>
              <a:t>有顯著影響</a:t>
            </a:r>
            <a:r>
              <a:rPr lang="en-US" altLang="zh-TW" sz="2200" dirty="0"/>
              <a:t>(F(4,52)=10.707, p&lt;0.001)</a:t>
            </a:r>
            <a:endParaRPr lang="zh-TW" altLang="en-US" sz="2200" dirty="0"/>
          </a:p>
        </p:txBody>
      </p:sp>
      <p:sp>
        <p:nvSpPr>
          <p:cNvPr id="6" name="文字方塊 5">
            <a:extLst>
              <a:ext uri="{FF2B5EF4-FFF2-40B4-BE49-F238E27FC236}">
                <a16:creationId xmlns:a16="http://schemas.microsoft.com/office/drawing/2014/main" id="{A15C5AA3-A81D-E0D0-8B5C-DCDAA7B3E68B}"/>
              </a:ext>
            </a:extLst>
          </p:cNvPr>
          <p:cNvSpPr txBox="1"/>
          <p:nvPr/>
        </p:nvSpPr>
        <p:spPr>
          <a:xfrm>
            <a:off x="1237413" y="2472541"/>
            <a:ext cx="6006349" cy="540982"/>
          </a:xfrm>
          <a:prstGeom prst="rect">
            <a:avLst/>
          </a:prstGeom>
          <a:noFill/>
        </p:spPr>
        <p:txBody>
          <a:bodyPr wrap="square">
            <a:spAutoFit/>
          </a:bodyPr>
          <a:lstStyle/>
          <a:p>
            <a:pPr>
              <a:lnSpc>
                <a:spcPct val="150000"/>
              </a:lnSpc>
            </a:pPr>
            <a:r>
              <a:rPr lang="zh-TW" altLang="en-US" sz="2200" dirty="0"/>
              <a:t>→ </a:t>
            </a:r>
            <a:r>
              <a:rPr lang="en-US" altLang="zh-TW" sz="2200" dirty="0"/>
              <a:t>6.5mm</a:t>
            </a:r>
            <a:r>
              <a:rPr lang="zh-TW" altLang="en-US" sz="2200" dirty="0"/>
              <a:t>、</a:t>
            </a:r>
            <a:r>
              <a:rPr lang="en-US" altLang="zh-TW" sz="2200" dirty="0"/>
              <a:t>8mm</a:t>
            </a:r>
            <a:r>
              <a:rPr lang="zh-TW" altLang="en-US" sz="2200" dirty="0"/>
              <a:t>之間有顯著降低掃視次數</a:t>
            </a:r>
          </a:p>
        </p:txBody>
      </p:sp>
      <p:sp>
        <p:nvSpPr>
          <p:cNvPr id="7" name="文字方塊 6">
            <a:extLst>
              <a:ext uri="{FF2B5EF4-FFF2-40B4-BE49-F238E27FC236}">
                <a16:creationId xmlns:a16="http://schemas.microsoft.com/office/drawing/2014/main" id="{AA9DB8AD-29C9-86E2-C2DA-50DD6D9F2C0D}"/>
              </a:ext>
            </a:extLst>
          </p:cNvPr>
          <p:cNvSpPr txBox="1"/>
          <p:nvPr/>
        </p:nvSpPr>
        <p:spPr>
          <a:xfrm>
            <a:off x="814647" y="2987571"/>
            <a:ext cx="10656918" cy="540982"/>
          </a:xfrm>
          <a:prstGeom prst="rect">
            <a:avLst/>
          </a:prstGeom>
          <a:noFill/>
        </p:spPr>
        <p:txBody>
          <a:bodyPr wrap="square" rtlCol="0">
            <a:spAutoFit/>
          </a:bodyPr>
          <a:lstStyle/>
          <a:p>
            <a:pPr marL="285750" indent="-285750">
              <a:lnSpc>
                <a:spcPct val="150000"/>
              </a:lnSpc>
              <a:buFont typeface="Wingdings" panose="05000000000000000000" pitchFamily="2" charset="2"/>
              <a:buChar char="l"/>
            </a:pPr>
            <a:r>
              <a:rPr lang="zh-TW" altLang="en-US" sz="2200" dirty="0"/>
              <a:t>文字訊息的大小對對超過</a:t>
            </a:r>
            <a:r>
              <a:rPr lang="en-US" altLang="zh-TW" sz="2200" dirty="0"/>
              <a:t>2</a:t>
            </a:r>
            <a:r>
              <a:rPr lang="zh-TW" altLang="en-US" sz="2200" dirty="0"/>
              <a:t>秒的掃視次數</a:t>
            </a:r>
            <a:r>
              <a:rPr lang="zh-TW" altLang="en-US" sz="2200" b="1" dirty="0"/>
              <a:t>有顯著影響</a:t>
            </a:r>
            <a:r>
              <a:rPr lang="en-US" altLang="zh-TW" sz="2200" dirty="0"/>
              <a:t>(F(4,52) = 5.297, p &lt; 0.01) </a:t>
            </a:r>
            <a:endParaRPr lang="zh-TW" altLang="en-US" sz="2200" dirty="0"/>
          </a:p>
        </p:txBody>
      </p:sp>
      <p:sp>
        <p:nvSpPr>
          <p:cNvPr id="8" name="文字方塊 7">
            <a:extLst>
              <a:ext uri="{FF2B5EF4-FFF2-40B4-BE49-F238E27FC236}">
                <a16:creationId xmlns:a16="http://schemas.microsoft.com/office/drawing/2014/main" id="{AC19D2F4-59F5-0E81-B82D-64BFAC1B7E16}"/>
              </a:ext>
            </a:extLst>
          </p:cNvPr>
          <p:cNvSpPr txBox="1"/>
          <p:nvPr/>
        </p:nvSpPr>
        <p:spPr>
          <a:xfrm>
            <a:off x="1237414" y="3502601"/>
            <a:ext cx="7723706" cy="540982"/>
          </a:xfrm>
          <a:prstGeom prst="rect">
            <a:avLst/>
          </a:prstGeom>
          <a:noFill/>
        </p:spPr>
        <p:txBody>
          <a:bodyPr wrap="square">
            <a:spAutoFit/>
          </a:bodyPr>
          <a:lstStyle/>
          <a:p>
            <a:pPr>
              <a:lnSpc>
                <a:spcPct val="150000"/>
              </a:lnSpc>
            </a:pPr>
            <a:r>
              <a:rPr lang="zh-TW" altLang="en-US" sz="2200" dirty="0"/>
              <a:t>→ </a:t>
            </a:r>
            <a:r>
              <a:rPr lang="en-US" altLang="zh-TW" sz="2200" dirty="0"/>
              <a:t>5mm</a:t>
            </a:r>
            <a:r>
              <a:rPr lang="zh-TW" altLang="en-US" sz="2200" dirty="0"/>
              <a:t>、</a:t>
            </a:r>
            <a:r>
              <a:rPr lang="en-US" altLang="zh-TW" sz="2200" dirty="0"/>
              <a:t>6.5mm</a:t>
            </a:r>
            <a:r>
              <a:rPr lang="zh-TW" altLang="en-US" sz="2200" dirty="0"/>
              <a:t>之間有顯著降低超過</a:t>
            </a:r>
            <a:r>
              <a:rPr lang="en-US" altLang="zh-TW" sz="2200" dirty="0"/>
              <a:t>2</a:t>
            </a:r>
            <a:r>
              <a:rPr lang="zh-TW" altLang="en-US" sz="2200" dirty="0"/>
              <a:t>秒掃視的次數</a:t>
            </a:r>
          </a:p>
        </p:txBody>
      </p:sp>
      <p:pic>
        <p:nvPicPr>
          <p:cNvPr id="9" name="圖片 8">
            <a:extLst>
              <a:ext uri="{FF2B5EF4-FFF2-40B4-BE49-F238E27FC236}">
                <a16:creationId xmlns:a16="http://schemas.microsoft.com/office/drawing/2014/main" id="{9E978F68-DABC-4952-ADDD-1E81BB389B3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69695" y="4102769"/>
            <a:ext cx="2762250" cy="2514600"/>
          </a:xfrm>
          <a:prstGeom prst="rect">
            <a:avLst/>
          </a:prstGeom>
        </p:spPr>
      </p:pic>
      <p:pic>
        <p:nvPicPr>
          <p:cNvPr id="10" name="圖片 9">
            <a:extLst>
              <a:ext uri="{FF2B5EF4-FFF2-40B4-BE49-F238E27FC236}">
                <a16:creationId xmlns:a16="http://schemas.microsoft.com/office/drawing/2014/main" id="{9D976D84-A07E-36F2-1D93-BC4114931E8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51083" y="4131344"/>
            <a:ext cx="2514600" cy="2486025"/>
          </a:xfrm>
          <a:prstGeom prst="rect">
            <a:avLst/>
          </a:prstGeom>
        </p:spPr>
      </p:pic>
      <p:pic>
        <p:nvPicPr>
          <p:cNvPr id="11" name="圖片 10">
            <a:extLst>
              <a:ext uri="{FF2B5EF4-FFF2-40B4-BE49-F238E27FC236}">
                <a16:creationId xmlns:a16="http://schemas.microsoft.com/office/drawing/2014/main" id="{7CEB14B7-E67E-841E-2D5F-9C794DC24B8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084820" y="4007519"/>
            <a:ext cx="2676525" cy="2609850"/>
          </a:xfrm>
          <a:prstGeom prst="rect">
            <a:avLst/>
          </a:prstGeom>
        </p:spPr>
      </p:pic>
    </p:spTree>
    <p:extLst>
      <p:ext uri="{BB962C8B-B14F-4D97-AF65-F5344CB8AC3E}">
        <p14:creationId xmlns:p14="http://schemas.microsoft.com/office/powerpoint/2010/main" val="975863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a:extLst>
              <a:ext uri="{FF2B5EF4-FFF2-40B4-BE49-F238E27FC236}">
                <a16:creationId xmlns:a16="http://schemas.microsoft.com/office/drawing/2014/main" id="{5F89410A-ACA3-2909-70EF-037669BA2E3E}"/>
              </a:ext>
            </a:extLst>
          </p:cNvPr>
          <p:cNvSpPr txBox="1"/>
          <p:nvPr/>
        </p:nvSpPr>
        <p:spPr>
          <a:xfrm>
            <a:off x="359923" y="836579"/>
            <a:ext cx="1617943" cy="646331"/>
          </a:xfrm>
          <a:prstGeom prst="rect">
            <a:avLst/>
          </a:prstGeom>
          <a:noFill/>
        </p:spPr>
        <p:txBody>
          <a:bodyPr wrap="none" rtlCol="0">
            <a:spAutoFit/>
          </a:bodyPr>
          <a:lstStyle/>
          <a:p>
            <a:r>
              <a:rPr lang="en-US" altLang="zh-TW" sz="3600" b="1" dirty="0"/>
              <a:t>Result</a:t>
            </a:r>
            <a:endParaRPr lang="zh-TW" altLang="en-US" sz="3600" b="1" dirty="0"/>
          </a:p>
        </p:txBody>
      </p:sp>
      <p:sp>
        <p:nvSpPr>
          <p:cNvPr id="2" name="文字方塊 1">
            <a:extLst>
              <a:ext uri="{FF2B5EF4-FFF2-40B4-BE49-F238E27FC236}">
                <a16:creationId xmlns:a16="http://schemas.microsoft.com/office/drawing/2014/main" id="{1EC5F667-59E8-03EA-6F0A-1C03C456B955}"/>
              </a:ext>
            </a:extLst>
          </p:cNvPr>
          <p:cNvSpPr txBox="1"/>
          <p:nvPr/>
        </p:nvSpPr>
        <p:spPr>
          <a:xfrm>
            <a:off x="1237414" y="240631"/>
            <a:ext cx="9653323" cy="307777"/>
          </a:xfrm>
          <a:prstGeom prst="rect">
            <a:avLst/>
          </a:prstGeom>
          <a:noFill/>
        </p:spPr>
        <p:txBody>
          <a:bodyPr wrap="square">
            <a:spAutoFit/>
          </a:bodyPr>
          <a:lstStyle/>
          <a:p>
            <a:r>
              <a:rPr lang="en-US" altLang="zh-TW" sz="1400" dirty="0">
                <a:solidFill>
                  <a:schemeClr val="tx1">
                    <a:lumMod val="50000"/>
                    <a:lumOff val="50000"/>
                  </a:schemeClr>
                </a:solidFill>
              </a:rPr>
              <a:t>https://www-sciencedirect-com.libdb.yuntech.edu.tw:3001/science/article/pii/S0141938216300658</a:t>
            </a:r>
            <a:endParaRPr lang="zh-TW" altLang="en-US" sz="1400" dirty="0">
              <a:solidFill>
                <a:schemeClr val="tx1">
                  <a:lumMod val="50000"/>
                  <a:lumOff val="50000"/>
                </a:schemeClr>
              </a:solidFill>
            </a:endParaRPr>
          </a:p>
        </p:txBody>
      </p:sp>
      <p:sp>
        <p:nvSpPr>
          <p:cNvPr id="3" name="文字方塊 2">
            <a:extLst>
              <a:ext uri="{FF2B5EF4-FFF2-40B4-BE49-F238E27FC236}">
                <a16:creationId xmlns:a16="http://schemas.microsoft.com/office/drawing/2014/main" id="{5DCFBE44-4269-8C56-ADE0-B7BF6A6AC4E0}"/>
              </a:ext>
            </a:extLst>
          </p:cNvPr>
          <p:cNvSpPr txBox="1"/>
          <p:nvPr/>
        </p:nvSpPr>
        <p:spPr>
          <a:xfrm>
            <a:off x="2174869" y="882275"/>
            <a:ext cx="1620957" cy="523220"/>
          </a:xfrm>
          <a:prstGeom prst="rect">
            <a:avLst/>
          </a:prstGeom>
          <a:noFill/>
        </p:spPr>
        <p:txBody>
          <a:bodyPr wrap="none" rtlCol="0">
            <a:spAutoFit/>
          </a:bodyPr>
          <a:lstStyle/>
          <a:p>
            <a:r>
              <a:rPr lang="zh-TW" altLang="en-US" sz="2800" b="1" dirty="0"/>
              <a:t>駕駛性能</a:t>
            </a:r>
          </a:p>
        </p:txBody>
      </p:sp>
      <p:sp>
        <p:nvSpPr>
          <p:cNvPr id="5" name="文字方塊 4">
            <a:extLst>
              <a:ext uri="{FF2B5EF4-FFF2-40B4-BE49-F238E27FC236}">
                <a16:creationId xmlns:a16="http://schemas.microsoft.com/office/drawing/2014/main" id="{A5E6ECEC-CD51-DE85-D69A-3E9F94EB9108}"/>
              </a:ext>
            </a:extLst>
          </p:cNvPr>
          <p:cNvSpPr txBox="1"/>
          <p:nvPr/>
        </p:nvSpPr>
        <p:spPr>
          <a:xfrm>
            <a:off x="591254" y="1612110"/>
            <a:ext cx="11009491" cy="540982"/>
          </a:xfrm>
          <a:prstGeom prst="rect">
            <a:avLst/>
          </a:prstGeom>
          <a:noFill/>
        </p:spPr>
        <p:txBody>
          <a:bodyPr wrap="square" rtlCol="0">
            <a:spAutoFit/>
          </a:bodyPr>
          <a:lstStyle/>
          <a:p>
            <a:pPr marL="285750" indent="-285750">
              <a:lnSpc>
                <a:spcPct val="150000"/>
              </a:lnSpc>
              <a:buFont typeface="Wingdings" panose="05000000000000000000" pitchFamily="2" charset="2"/>
              <a:buChar char="l"/>
            </a:pPr>
            <a:r>
              <a:rPr lang="zh-TW" altLang="en-US" sz="2200" dirty="0"/>
              <a:t>文字訊息的大小對</a:t>
            </a:r>
            <a:r>
              <a:rPr lang="zh-TW" altLang="en-US" sz="2200" b="1" dirty="0"/>
              <a:t>速度的平均值及標準差</a:t>
            </a:r>
            <a:r>
              <a:rPr lang="zh-TW" altLang="en-US" sz="2200" dirty="0"/>
              <a:t>、</a:t>
            </a:r>
            <a:r>
              <a:rPr lang="zh-TW" altLang="en-US" sz="2200" b="1" dirty="0"/>
              <a:t>車道位置的平均值及標準差</a:t>
            </a:r>
            <a:r>
              <a:rPr lang="zh-TW" altLang="en-US" sz="2200" dirty="0"/>
              <a:t>皆沒顯著影響</a:t>
            </a:r>
          </a:p>
        </p:txBody>
      </p:sp>
      <p:pic>
        <p:nvPicPr>
          <p:cNvPr id="7" name="內容版面配置區 4" descr="一張含有 文字, 收據 的圖片&#10;&#10;自動產生的描述">
            <a:extLst>
              <a:ext uri="{FF2B5EF4-FFF2-40B4-BE49-F238E27FC236}">
                <a16:creationId xmlns:a16="http://schemas.microsoft.com/office/drawing/2014/main" id="{8E08E911-5040-0811-FFB3-F4FA5796C1D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62240" y="2282292"/>
            <a:ext cx="7867519" cy="4241934"/>
          </a:xfrm>
          <a:prstGeom prst="rect">
            <a:avLst/>
          </a:prstGeom>
        </p:spPr>
      </p:pic>
    </p:spTree>
    <p:extLst>
      <p:ext uri="{BB962C8B-B14F-4D97-AF65-F5344CB8AC3E}">
        <p14:creationId xmlns:p14="http://schemas.microsoft.com/office/powerpoint/2010/main" val="38670620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a:extLst>
              <a:ext uri="{FF2B5EF4-FFF2-40B4-BE49-F238E27FC236}">
                <a16:creationId xmlns:a16="http://schemas.microsoft.com/office/drawing/2014/main" id="{5F89410A-ACA3-2909-70EF-037669BA2E3E}"/>
              </a:ext>
            </a:extLst>
          </p:cNvPr>
          <p:cNvSpPr txBox="1"/>
          <p:nvPr/>
        </p:nvSpPr>
        <p:spPr>
          <a:xfrm>
            <a:off x="359923" y="836579"/>
            <a:ext cx="1617943" cy="646331"/>
          </a:xfrm>
          <a:prstGeom prst="rect">
            <a:avLst/>
          </a:prstGeom>
          <a:noFill/>
        </p:spPr>
        <p:txBody>
          <a:bodyPr wrap="none" rtlCol="0">
            <a:spAutoFit/>
          </a:bodyPr>
          <a:lstStyle/>
          <a:p>
            <a:r>
              <a:rPr lang="en-US" altLang="zh-TW" sz="3600" b="1" dirty="0"/>
              <a:t>Result</a:t>
            </a:r>
            <a:endParaRPr lang="zh-TW" altLang="en-US" sz="3600" b="1" dirty="0"/>
          </a:p>
        </p:txBody>
      </p:sp>
      <p:sp>
        <p:nvSpPr>
          <p:cNvPr id="2" name="文字方塊 1">
            <a:extLst>
              <a:ext uri="{FF2B5EF4-FFF2-40B4-BE49-F238E27FC236}">
                <a16:creationId xmlns:a16="http://schemas.microsoft.com/office/drawing/2014/main" id="{1EC5F667-59E8-03EA-6F0A-1C03C456B955}"/>
              </a:ext>
            </a:extLst>
          </p:cNvPr>
          <p:cNvSpPr txBox="1"/>
          <p:nvPr/>
        </p:nvSpPr>
        <p:spPr>
          <a:xfrm>
            <a:off x="1237414" y="240631"/>
            <a:ext cx="9653323" cy="307777"/>
          </a:xfrm>
          <a:prstGeom prst="rect">
            <a:avLst/>
          </a:prstGeom>
          <a:noFill/>
        </p:spPr>
        <p:txBody>
          <a:bodyPr wrap="square">
            <a:spAutoFit/>
          </a:bodyPr>
          <a:lstStyle/>
          <a:p>
            <a:r>
              <a:rPr lang="en-US" altLang="zh-TW" sz="1400" dirty="0">
                <a:solidFill>
                  <a:schemeClr val="tx1">
                    <a:lumMod val="50000"/>
                    <a:lumOff val="50000"/>
                  </a:schemeClr>
                </a:solidFill>
              </a:rPr>
              <a:t>https://www-sciencedirect-com.libdb.yuntech.edu.tw:3001/science/article/pii/S0141938216300658</a:t>
            </a:r>
            <a:endParaRPr lang="zh-TW" altLang="en-US" sz="1400" dirty="0">
              <a:solidFill>
                <a:schemeClr val="tx1">
                  <a:lumMod val="50000"/>
                  <a:lumOff val="50000"/>
                </a:schemeClr>
              </a:solidFill>
            </a:endParaRPr>
          </a:p>
        </p:txBody>
      </p:sp>
      <p:sp>
        <p:nvSpPr>
          <p:cNvPr id="3" name="文字方塊 2">
            <a:extLst>
              <a:ext uri="{FF2B5EF4-FFF2-40B4-BE49-F238E27FC236}">
                <a16:creationId xmlns:a16="http://schemas.microsoft.com/office/drawing/2014/main" id="{54B221B8-5EFB-A8A1-778A-5974873C23F8}"/>
              </a:ext>
            </a:extLst>
          </p:cNvPr>
          <p:cNvSpPr txBox="1"/>
          <p:nvPr/>
        </p:nvSpPr>
        <p:spPr>
          <a:xfrm>
            <a:off x="2174869" y="882275"/>
            <a:ext cx="1620957" cy="523220"/>
          </a:xfrm>
          <a:prstGeom prst="rect">
            <a:avLst/>
          </a:prstGeom>
          <a:noFill/>
        </p:spPr>
        <p:txBody>
          <a:bodyPr wrap="none" rtlCol="0">
            <a:spAutoFit/>
          </a:bodyPr>
          <a:lstStyle/>
          <a:p>
            <a:r>
              <a:rPr lang="zh-TW" altLang="en-US" sz="2800" b="1" dirty="0"/>
              <a:t>主觀測量</a:t>
            </a:r>
          </a:p>
        </p:txBody>
      </p:sp>
      <p:sp>
        <p:nvSpPr>
          <p:cNvPr id="5" name="文字方塊 4">
            <a:extLst>
              <a:ext uri="{FF2B5EF4-FFF2-40B4-BE49-F238E27FC236}">
                <a16:creationId xmlns:a16="http://schemas.microsoft.com/office/drawing/2014/main" id="{0C858E80-B399-20F5-1C31-46C2D18770CA}"/>
              </a:ext>
            </a:extLst>
          </p:cNvPr>
          <p:cNvSpPr txBox="1"/>
          <p:nvPr/>
        </p:nvSpPr>
        <p:spPr>
          <a:xfrm>
            <a:off x="814647" y="1589978"/>
            <a:ext cx="10656918" cy="540982"/>
          </a:xfrm>
          <a:prstGeom prst="rect">
            <a:avLst/>
          </a:prstGeom>
          <a:noFill/>
        </p:spPr>
        <p:txBody>
          <a:bodyPr wrap="square" rtlCol="0">
            <a:spAutoFit/>
          </a:bodyPr>
          <a:lstStyle/>
          <a:p>
            <a:pPr marL="285750" indent="-285750">
              <a:lnSpc>
                <a:spcPct val="150000"/>
              </a:lnSpc>
              <a:buFont typeface="Wingdings" panose="05000000000000000000" pitchFamily="2" charset="2"/>
              <a:buChar char="l"/>
            </a:pPr>
            <a:r>
              <a:rPr lang="zh-TW" altLang="en-US" sz="2200" dirty="0"/>
              <a:t>文字大小對於主觀測量有顯著影響 </a:t>
            </a:r>
            <a:r>
              <a:rPr lang="it-IT" altLang="zh-TW" sz="2200" dirty="0"/>
              <a:t>(Chi squared = 35.602, df = 4, p &lt; 0.001) </a:t>
            </a:r>
            <a:r>
              <a:rPr lang="zh-TW" altLang="en-US" sz="2200" dirty="0"/>
              <a:t>  </a:t>
            </a:r>
          </a:p>
        </p:txBody>
      </p:sp>
      <p:grpSp>
        <p:nvGrpSpPr>
          <p:cNvPr id="6" name="群組 5">
            <a:extLst>
              <a:ext uri="{FF2B5EF4-FFF2-40B4-BE49-F238E27FC236}">
                <a16:creationId xmlns:a16="http://schemas.microsoft.com/office/drawing/2014/main" id="{5448F038-ADAB-7441-6398-D495EE65D5CA}"/>
              </a:ext>
            </a:extLst>
          </p:cNvPr>
          <p:cNvGrpSpPr/>
          <p:nvPr/>
        </p:nvGrpSpPr>
        <p:grpSpPr>
          <a:xfrm>
            <a:off x="1011593" y="2447065"/>
            <a:ext cx="10168813" cy="2736850"/>
            <a:chOff x="627061" y="2584450"/>
            <a:chExt cx="10168813" cy="2736850"/>
          </a:xfrm>
        </p:grpSpPr>
        <p:pic>
          <p:nvPicPr>
            <p:cNvPr id="7" name="圖片 6" descr="一張含有 桌 的圖片&#10;&#10;自動產生的描述">
              <a:extLst>
                <a:ext uri="{FF2B5EF4-FFF2-40B4-BE49-F238E27FC236}">
                  <a16:creationId xmlns:a16="http://schemas.microsoft.com/office/drawing/2014/main" id="{3F58DD34-2309-C4B0-0015-A15D4FCCB97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7061" y="2584450"/>
              <a:ext cx="10168813" cy="2736850"/>
            </a:xfrm>
            <a:prstGeom prst="rect">
              <a:avLst/>
            </a:prstGeom>
          </p:spPr>
        </p:pic>
        <p:sp>
          <p:nvSpPr>
            <p:cNvPr id="8" name="矩形 7">
              <a:extLst>
                <a:ext uri="{FF2B5EF4-FFF2-40B4-BE49-F238E27FC236}">
                  <a16:creationId xmlns:a16="http://schemas.microsoft.com/office/drawing/2014/main" id="{650D2A9C-26EA-F31E-B0D7-819A14265C7B}"/>
                </a:ext>
              </a:extLst>
            </p:cNvPr>
            <p:cNvSpPr/>
            <p:nvPr/>
          </p:nvSpPr>
          <p:spPr>
            <a:xfrm>
              <a:off x="684926" y="3297344"/>
              <a:ext cx="1422400" cy="17145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矩形 8">
              <a:extLst>
                <a:ext uri="{FF2B5EF4-FFF2-40B4-BE49-F238E27FC236}">
                  <a16:creationId xmlns:a16="http://schemas.microsoft.com/office/drawing/2014/main" id="{3799DD8C-0799-0922-7088-A61763677280}"/>
                </a:ext>
              </a:extLst>
            </p:cNvPr>
            <p:cNvSpPr/>
            <p:nvPr/>
          </p:nvSpPr>
          <p:spPr>
            <a:xfrm>
              <a:off x="5000267" y="3297344"/>
              <a:ext cx="1422400" cy="17145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
        <p:nvSpPr>
          <p:cNvPr id="10" name="文字方塊 9">
            <a:extLst>
              <a:ext uri="{FF2B5EF4-FFF2-40B4-BE49-F238E27FC236}">
                <a16:creationId xmlns:a16="http://schemas.microsoft.com/office/drawing/2014/main" id="{19D42DF5-9EF2-7713-719B-4E182B2227BF}"/>
              </a:ext>
            </a:extLst>
          </p:cNvPr>
          <p:cNvSpPr txBox="1"/>
          <p:nvPr/>
        </p:nvSpPr>
        <p:spPr>
          <a:xfrm>
            <a:off x="814647" y="5183915"/>
            <a:ext cx="6617517" cy="430887"/>
          </a:xfrm>
          <a:prstGeom prst="rect">
            <a:avLst/>
          </a:prstGeom>
          <a:noFill/>
        </p:spPr>
        <p:txBody>
          <a:bodyPr wrap="none" rtlCol="0">
            <a:spAutoFit/>
          </a:bodyPr>
          <a:lstStyle/>
          <a:p>
            <a:pPr marL="342900" indent="-342900">
              <a:buFont typeface="Wingdings" panose="05000000000000000000" pitchFamily="2" charset="2"/>
              <a:buChar char="l"/>
            </a:pPr>
            <a:r>
              <a:rPr lang="zh-TW" altLang="en-US" sz="2200" dirty="0"/>
              <a:t>連續本文大小 </a:t>
            </a:r>
            <a:r>
              <a:rPr lang="en-US" altLang="zh-TW" sz="2200" dirty="0"/>
              <a:t>:</a:t>
            </a:r>
            <a:r>
              <a:rPr lang="zh-TW" altLang="en-US" sz="2200" dirty="0"/>
              <a:t> </a:t>
            </a:r>
            <a:r>
              <a:rPr lang="en-US" altLang="zh-TW" sz="2200" dirty="0"/>
              <a:t>6.5mm</a:t>
            </a:r>
            <a:r>
              <a:rPr lang="zh-TW" altLang="en-US" sz="2200" dirty="0"/>
              <a:t>和</a:t>
            </a:r>
            <a:r>
              <a:rPr lang="en-US" altLang="zh-TW" sz="2200" dirty="0"/>
              <a:t>8mm</a:t>
            </a:r>
            <a:r>
              <a:rPr lang="zh-TW" altLang="en-US" sz="2200" dirty="0"/>
              <a:t>之間是顯著差異的</a:t>
            </a:r>
          </a:p>
        </p:txBody>
      </p:sp>
      <p:sp>
        <p:nvSpPr>
          <p:cNvPr id="11" name="文字方塊 10">
            <a:extLst>
              <a:ext uri="{FF2B5EF4-FFF2-40B4-BE49-F238E27FC236}">
                <a16:creationId xmlns:a16="http://schemas.microsoft.com/office/drawing/2014/main" id="{8A879131-6616-967F-1D2E-D91116D047E7}"/>
              </a:ext>
            </a:extLst>
          </p:cNvPr>
          <p:cNvSpPr txBox="1"/>
          <p:nvPr/>
        </p:nvSpPr>
        <p:spPr>
          <a:xfrm>
            <a:off x="1237414" y="5708814"/>
            <a:ext cx="9203160" cy="430887"/>
          </a:xfrm>
          <a:prstGeom prst="rect">
            <a:avLst/>
          </a:prstGeom>
          <a:noFill/>
        </p:spPr>
        <p:txBody>
          <a:bodyPr wrap="none" rtlCol="0">
            <a:spAutoFit/>
          </a:bodyPr>
          <a:lstStyle/>
          <a:p>
            <a:pPr marL="342900" indent="-342900">
              <a:buFont typeface="Wingdings" panose="05000000000000000000" pitchFamily="2" charset="2"/>
              <a:buChar char="Ø"/>
            </a:pPr>
            <a:r>
              <a:rPr lang="en-US" altLang="zh-TW" sz="2200" dirty="0"/>
              <a:t>6.5</a:t>
            </a:r>
            <a:r>
              <a:rPr lang="zh-TW" altLang="en-US" sz="2200" dirty="0"/>
              <a:t> </a:t>
            </a:r>
            <a:r>
              <a:rPr lang="en-US" altLang="zh-TW" sz="2200" dirty="0"/>
              <a:t>mm</a:t>
            </a:r>
            <a:r>
              <a:rPr lang="zh-TW" altLang="en-US" sz="2200" dirty="0"/>
              <a:t>評分為</a:t>
            </a:r>
            <a:r>
              <a:rPr lang="en-US" altLang="zh-TW" sz="2200" dirty="0"/>
              <a:t>2</a:t>
            </a:r>
            <a:r>
              <a:rPr lang="zh-TW" altLang="en-US" sz="2200" dirty="0"/>
              <a:t> ；</a:t>
            </a:r>
            <a:r>
              <a:rPr lang="en-US" altLang="zh-TW" sz="2200" dirty="0"/>
              <a:t>8mm</a:t>
            </a:r>
            <a:r>
              <a:rPr lang="zh-TW" altLang="en-US" sz="2200" dirty="0"/>
              <a:t>評分為</a:t>
            </a:r>
            <a:r>
              <a:rPr lang="en-US" altLang="zh-TW" sz="2200" dirty="0"/>
              <a:t>3</a:t>
            </a:r>
            <a:r>
              <a:rPr lang="zh-TW" altLang="en-US" sz="2200" dirty="0"/>
              <a:t>，表明受測者認為</a:t>
            </a:r>
            <a:r>
              <a:rPr lang="en-US" altLang="zh-TW" sz="2200" dirty="0"/>
              <a:t>8mm</a:t>
            </a:r>
            <a:r>
              <a:rPr lang="zh-TW" altLang="en-US" sz="2200" dirty="0"/>
              <a:t>的大小最適合</a:t>
            </a:r>
            <a:endParaRPr lang="en-US" altLang="zh-TW" sz="2200" dirty="0"/>
          </a:p>
        </p:txBody>
      </p:sp>
    </p:spTree>
    <p:extLst>
      <p:ext uri="{BB962C8B-B14F-4D97-AF65-F5344CB8AC3E}">
        <p14:creationId xmlns:p14="http://schemas.microsoft.com/office/powerpoint/2010/main" val="19239437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a:extLst>
              <a:ext uri="{FF2B5EF4-FFF2-40B4-BE49-F238E27FC236}">
                <a16:creationId xmlns:a16="http://schemas.microsoft.com/office/drawing/2014/main" id="{5F89410A-ACA3-2909-70EF-037669BA2E3E}"/>
              </a:ext>
            </a:extLst>
          </p:cNvPr>
          <p:cNvSpPr txBox="1"/>
          <p:nvPr/>
        </p:nvSpPr>
        <p:spPr>
          <a:xfrm>
            <a:off x="359923" y="836579"/>
            <a:ext cx="2646878" cy="646331"/>
          </a:xfrm>
          <a:prstGeom prst="rect">
            <a:avLst/>
          </a:prstGeom>
          <a:noFill/>
        </p:spPr>
        <p:txBody>
          <a:bodyPr wrap="none" rtlCol="0">
            <a:spAutoFit/>
          </a:bodyPr>
          <a:lstStyle/>
          <a:p>
            <a:r>
              <a:rPr lang="en-US" altLang="zh-TW" sz="3600" b="1" dirty="0"/>
              <a:t>Discussion</a:t>
            </a:r>
            <a:endParaRPr lang="zh-TW" altLang="en-US" sz="3600" b="1" dirty="0"/>
          </a:p>
        </p:txBody>
      </p:sp>
      <p:sp>
        <p:nvSpPr>
          <p:cNvPr id="3" name="文字方塊 2">
            <a:extLst>
              <a:ext uri="{FF2B5EF4-FFF2-40B4-BE49-F238E27FC236}">
                <a16:creationId xmlns:a16="http://schemas.microsoft.com/office/drawing/2014/main" id="{DD636990-1F91-8363-3886-348E777E3B4D}"/>
              </a:ext>
            </a:extLst>
          </p:cNvPr>
          <p:cNvSpPr txBox="1"/>
          <p:nvPr/>
        </p:nvSpPr>
        <p:spPr>
          <a:xfrm>
            <a:off x="1237414" y="240631"/>
            <a:ext cx="9653323" cy="307777"/>
          </a:xfrm>
          <a:prstGeom prst="rect">
            <a:avLst/>
          </a:prstGeom>
          <a:noFill/>
        </p:spPr>
        <p:txBody>
          <a:bodyPr wrap="square">
            <a:spAutoFit/>
          </a:bodyPr>
          <a:lstStyle/>
          <a:p>
            <a:r>
              <a:rPr lang="en-US" altLang="zh-TW" sz="1400" dirty="0">
                <a:solidFill>
                  <a:schemeClr val="tx1">
                    <a:lumMod val="50000"/>
                    <a:lumOff val="50000"/>
                  </a:schemeClr>
                </a:solidFill>
              </a:rPr>
              <a:t>https://www-sciencedirect-com.libdb.yuntech.edu.tw:3001/science/article/pii/S0141938216300658</a:t>
            </a:r>
            <a:endParaRPr lang="zh-TW" altLang="en-US" sz="1400" dirty="0">
              <a:solidFill>
                <a:schemeClr val="tx1">
                  <a:lumMod val="50000"/>
                  <a:lumOff val="50000"/>
                </a:schemeClr>
              </a:solidFill>
            </a:endParaRPr>
          </a:p>
        </p:txBody>
      </p:sp>
      <p:sp>
        <p:nvSpPr>
          <p:cNvPr id="5" name="文字方塊 4">
            <a:extLst>
              <a:ext uri="{FF2B5EF4-FFF2-40B4-BE49-F238E27FC236}">
                <a16:creationId xmlns:a16="http://schemas.microsoft.com/office/drawing/2014/main" id="{0D6CF3C6-CE43-577C-04A1-DE25F66D30EB}"/>
              </a:ext>
            </a:extLst>
          </p:cNvPr>
          <p:cNvSpPr txBox="1"/>
          <p:nvPr/>
        </p:nvSpPr>
        <p:spPr>
          <a:xfrm>
            <a:off x="373481" y="1638078"/>
            <a:ext cx="11314213" cy="1135824"/>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zh-TW" altLang="en-US" sz="2400" dirty="0"/>
              <a:t>文字訊息的大小對總掃射持續時間沒有顯著影響</a:t>
            </a:r>
            <a:endParaRPr lang="en-US" altLang="zh-TW" sz="2400" dirty="0"/>
          </a:p>
          <a:p>
            <a:pPr marL="285750" indent="-285750">
              <a:lnSpc>
                <a:spcPct val="150000"/>
              </a:lnSpc>
              <a:buFont typeface="Wingdings" panose="05000000000000000000" pitchFamily="2" charset="2"/>
              <a:buChar char="Ø"/>
            </a:pPr>
            <a:r>
              <a:rPr lang="zh-TW" altLang="en-US" sz="2400" dirty="0"/>
              <a:t>文字訊息的大小對掃射次數有顯著影響</a:t>
            </a:r>
            <a:endParaRPr lang="en-US" altLang="zh-TW" sz="2400" dirty="0"/>
          </a:p>
        </p:txBody>
      </p:sp>
      <p:sp>
        <p:nvSpPr>
          <p:cNvPr id="7" name="文字方塊 6">
            <a:extLst>
              <a:ext uri="{FF2B5EF4-FFF2-40B4-BE49-F238E27FC236}">
                <a16:creationId xmlns:a16="http://schemas.microsoft.com/office/drawing/2014/main" id="{2009FF2A-21F0-3C6E-78DC-CF2069248A4E}"/>
              </a:ext>
            </a:extLst>
          </p:cNvPr>
          <p:cNvSpPr txBox="1"/>
          <p:nvPr/>
        </p:nvSpPr>
        <p:spPr>
          <a:xfrm>
            <a:off x="642370" y="2773902"/>
            <a:ext cx="11045324" cy="2243819"/>
          </a:xfrm>
          <a:prstGeom prst="rect">
            <a:avLst/>
          </a:prstGeom>
          <a:noFill/>
        </p:spPr>
        <p:txBody>
          <a:bodyPr wrap="square">
            <a:spAutoFit/>
          </a:bodyPr>
          <a:lstStyle/>
          <a:p>
            <a:pPr marL="342900" indent="-342900">
              <a:lnSpc>
                <a:spcPct val="150000"/>
              </a:lnSpc>
              <a:buFont typeface="Microsoft YaHei UI" panose="020B0503020204020204" pitchFamily="34" charset="-122"/>
              <a:buChar char="→"/>
            </a:pPr>
            <a:r>
              <a:rPr lang="zh-TW" altLang="en-US" sz="2400" dirty="0"/>
              <a:t>當顯示較小文字時，受測者的掃視次數較少，掃射時間較長 ；而當文字訊息較大時，受測者的掃視次數高，掃視時間較短</a:t>
            </a:r>
            <a:endParaRPr lang="en-US" altLang="zh-TW" sz="2400" dirty="0"/>
          </a:p>
          <a:p>
            <a:pPr marL="342900" indent="-342900">
              <a:lnSpc>
                <a:spcPct val="150000"/>
              </a:lnSpc>
              <a:buFont typeface="Microsoft YaHei UI" panose="020B0503020204020204" pitchFamily="34" charset="-122"/>
              <a:buChar char="→"/>
            </a:pPr>
            <a:r>
              <a:rPr lang="zh-TW" altLang="en-US" sz="2400" dirty="0"/>
              <a:t>研究結果與</a:t>
            </a:r>
            <a:r>
              <a:rPr lang="en-US" altLang="zh-TW" sz="2400" dirty="0"/>
              <a:t>Kingery &amp; </a:t>
            </a:r>
            <a:r>
              <a:rPr lang="en-US" altLang="zh-TW" sz="2400" dirty="0" err="1"/>
              <a:t>Furuta</a:t>
            </a:r>
            <a:r>
              <a:rPr lang="en-US" altLang="zh-TW" sz="2400" dirty="0"/>
              <a:t>, (1997)</a:t>
            </a:r>
            <a:r>
              <a:rPr lang="zh-TW" altLang="en-US" sz="2400" dirty="0"/>
              <a:t>相似 </a:t>
            </a:r>
            <a:r>
              <a:rPr lang="en-US" altLang="zh-TW" sz="2400" dirty="0"/>
              <a:t>:</a:t>
            </a:r>
            <a:r>
              <a:rPr lang="zh-TW" altLang="en-US" sz="2400" dirty="0"/>
              <a:t> 當文字訊息尺寸較小時，可以在一次固定時間中處理較多的訊息</a:t>
            </a:r>
            <a:endParaRPr lang="en-US" altLang="zh-TW" sz="2400" dirty="0"/>
          </a:p>
        </p:txBody>
      </p:sp>
      <p:sp>
        <p:nvSpPr>
          <p:cNvPr id="8" name="文字方塊 7">
            <a:extLst>
              <a:ext uri="{FF2B5EF4-FFF2-40B4-BE49-F238E27FC236}">
                <a16:creationId xmlns:a16="http://schemas.microsoft.com/office/drawing/2014/main" id="{23EACA6C-4980-18B1-6A53-341CCC30ADC7}"/>
              </a:ext>
            </a:extLst>
          </p:cNvPr>
          <p:cNvSpPr txBox="1"/>
          <p:nvPr/>
        </p:nvSpPr>
        <p:spPr>
          <a:xfrm>
            <a:off x="359923" y="5017721"/>
            <a:ext cx="11314213" cy="1135824"/>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zh-TW" altLang="en-US" sz="2400" dirty="0"/>
              <a:t>在文字訊息大小為</a:t>
            </a:r>
            <a:r>
              <a:rPr lang="en-US" altLang="zh-TW" sz="2400" dirty="0"/>
              <a:t>5mm</a:t>
            </a:r>
            <a:r>
              <a:rPr lang="zh-TW" altLang="en-US" sz="2400" dirty="0"/>
              <a:t>時，超過</a:t>
            </a:r>
            <a:r>
              <a:rPr lang="en-US" altLang="zh-TW" sz="2400" dirty="0"/>
              <a:t>2</a:t>
            </a:r>
            <a:r>
              <a:rPr lang="zh-TW" altLang="en-US" sz="2400" dirty="0"/>
              <a:t>秒的掃視次數增加，表示</a:t>
            </a:r>
            <a:r>
              <a:rPr lang="en-US" altLang="zh-TW" sz="2400" dirty="0"/>
              <a:t>5mm</a:t>
            </a:r>
            <a:r>
              <a:rPr lang="zh-TW" altLang="en-US" sz="2400" dirty="0"/>
              <a:t>或更小的尺寸可能不是和使用在顯示器上</a:t>
            </a:r>
            <a:endParaRPr lang="en-US" altLang="zh-TW" sz="2400" dirty="0"/>
          </a:p>
        </p:txBody>
      </p:sp>
    </p:spTree>
    <p:extLst>
      <p:ext uri="{BB962C8B-B14F-4D97-AF65-F5344CB8AC3E}">
        <p14:creationId xmlns:p14="http://schemas.microsoft.com/office/powerpoint/2010/main" val="19114053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a:extLst>
              <a:ext uri="{FF2B5EF4-FFF2-40B4-BE49-F238E27FC236}">
                <a16:creationId xmlns:a16="http://schemas.microsoft.com/office/drawing/2014/main" id="{5F89410A-ACA3-2909-70EF-037669BA2E3E}"/>
              </a:ext>
            </a:extLst>
          </p:cNvPr>
          <p:cNvSpPr txBox="1"/>
          <p:nvPr/>
        </p:nvSpPr>
        <p:spPr>
          <a:xfrm>
            <a:off x="359923" y="836579"/>
            <a:ext cx="2646878" cy="646331"/>
          </a:xfrm>
          <a:prstGeom prst="rect">
            <a:avLst/>
          </a:prstGeom>
          <a:noFill/>
        </p:spPr>
        <p:txBody>
          <a:bodyPr wrap="none" rtlCol="0">
            <a:spAutoFit/>
          </a:bodyPr>
          <a:lstStyle/>
          <a:p>
            <a:r>
              <a:rPr lang="en-US" altLang="zh-TW" sz="3600" b="1" dirty="0"/>
              <a:t>Discussion</a:t>
            </a:r>
            <a:endParaRPr lang="zh-TW" altLang="en-US" sz="3600" b="1" dirty="0"/>
          </a:p>
        </p:txBody>
      </p:sp>
      <p:sp>
        <p:nvSpPr>
          <p:cNvPr id="3" name="文字方塊 2">
            <a:extLst>
              <a:ext uri="{FF2B5EF4-FFF2-40B4-BE49-F238E27FC236}">
                <a16:creationId xmlns:a16="http://schemas.microsoft.com/office/drawing/2014/main" id="{DD636990-1F91-8363-3886-348E777E3B4D}"/>
              </a:ext>
            </a:extLst>
          </p:cNvPr>
          <p:cNvSpPr txBox="1"/>
          <p:nvPr/>
        </p:nvSpPr>
        <p:spPr>
          <a:xfrm>
            <a:off x="1237414" y="240631"/>
            <a:ext cx="9653323" cy="307777"/>
          </a:xfrm>
          <a:prstGeom prst="rect">
            <a:avLst/>
          </a:prstGeom>
          <a:noFill/>
        </p:spPr>
        <p:txBody>
          <a:bodyPr wrap="square">
            <a:spAutoFit/>
          </a:bodyPr>
          <a:lstStyle/>
          <a:p>
            <a:r>
              <a:rPr lang="en-US" altLang="zh-TW" sz="1400" dirty="0">
                <a:solidFill>
                  <a:schemeClr val="tx1">
                    <a:lumMod val="50000"/>
                    <a:lumOff val="50000"/>
                  </a:schemeClr>
                </a:solidFill>
              </a:rPr>
              <a:t>https://www-sciencedirect-com.libdb.yuntech.edu.tw:3001/science/article/pii/S0141938216300658</a:t>
            </a:r>
            <a:endParaRPr lang="zh-TW" altLang="en-US" sz="1400" dirty="0">
              <a:solidFill>
                <a:schemeClr val="tx1">
                  <a:lumMod val="50000"/>
                  <a:lumOff val="50000"/>
                </a:schemeClr>
              </a:solidFill>
            </a:endParaRPr>
          </a:p>
        </p:txBody>
      </p:sp>
      <p:sp>
        <p:nvSpPr>
          <p:cNvPr id="5" name="文字方塊 4">
            <a:extLst>
              <a:ext uri="{FF2B5EF4-FFF2-40B4-BE49-F238E27FC236}">
                <a16:creationId xmlns:a16="http://schemas.microsoft.com/office/drawing/2014/main" id="{0D6CF3C6-CE43-577C-04A1-DE25F66D30EB}"/>
              </a:ext>
            </a:extLst>
          </p:cNvPr>
          <p:cNvSpPr txBox="1"/>
          <p:nvPr/>
        </p:nvSpPr>
        <p:spPr>
          <a:xfrm>
            <a:off x="373482" y="1638078"/>
            <a:ext cx="11247712" cy="2243819"/>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zh-TW" altLang="en-US" sz="2400" dirty="0"/>
              <a:t>在主觀測量的分析發現，雖然文字訊息的大小對駕駛性能沒有顯著影響，但是對受測者在駕駛時對不同文字訊息大小的適用性有影響</a:t>
            </a:r>
            <a:endParaRPr lang="en-US" altLang="zh-TW" sz="2400" dirty="0"/>
          </a:p>
          <a:p>
            <a:pPr marL="285750" indent="-285750">
              <a:lnSpc>
                <a:spcPct val="150000"/>
              </a:lnSpc>
              <a:buFont typeface="Wingdings" panose="05000000000000000000" pitchFamily="2" charset="2"/>
              <a:buChar char="Ø"/>
            </a:pPr>
            <a:r>
              <a:rPr lang="zh-TW" altLang="en-US" sz="2400" dirty="0"/>
              <a:t>受測者認為在</a:t>
            </a:r>
            <a:r>
              <a:rPr lang="en-US" altLang="zh-TW" sz="2400" dirty="0"/>
              <a:t>6.5mm</a:t>
            </a:r>
            <a:r>
              <a:rPr lang="zh-TW" altLang="en-US" sz="2400" dirty="0"/>
              <a:t>以下的尺寸太小，不是和在駕駛時使用</a:t>
            </a:r>
            <a:endParaRPr lang="en-US" altLang="zh-TW" sz="2400" dirty="0"/>
          </a:p>
          <a:p>
            <a:pPr marL="285750" indent="-285750">
              <a:lnSpc>
                <a:spcPct val="150000"/>
              </a:lnSpc>
              <a:buFont typeface="Wingdings" panose="05000000000000000000" pitchFamily="2" charset="2"/>
              <a:buChar char="Ø"/>
            </a:pPr>
            <a:r>
              <a:rPr lang="zh-TW" altLang="en-US" sz="2400" dirty="0"/>
              <a:t>文字訊息大小的主觀測量比客觀測量為更敏感</a:t>
            </a:r>
            <a:r>
              <a:rPr lang="da-DK" altLang="zh-TW" dirty="0"/>
              <a:t>(Bernard et al., 2002</a:t>
            </a:r>
            <a:r>
              <a:rPr lang="zh-TW" altLang="da-DK" dirty="0"/>
              <a:t>； </a:t>
            </a:r>
            <a:r>
              <a:rPr lang="da-DK" altLang="zh-TW" dirty="0"/>
              <a:t>Darroch et al., 2005)</a:t>
            </a:r>
          </a:p>
        </p:txBody>
      </p:sp>
      <p:sp>
        <p:nvSpPr>
          <p:cNvPr id="2" name="文字方塊 1">
            <a:extLst>
              <a:ext uri="{FF2B5EF4-FFF2-40B4-BE49-F238E27FC236}">
                <a16:creationId xmlns:a16="http://schemas.microsoft.com/office/drawing/2014/main" id="{E0E32FB8-6409-EB4A-A053-823089E78291}"/>
              </a:ext>
            </a:extLst>
          </p:cNvPr>
          <p:cNvSpPr txBox="1"/>
          <p:nvPr/>
        </p:nvSpPr>
        <p:spPr>
          <a:xfrm>
            <a:off x="438893" y="4403655"/>
            <a:ext cx="11314213" cy="1135824"/>
          </a:xfrm>
          <a:prstGeom prst="rect">
            <a:avLst/>
          </a:prstGeom>
          <a:noFill/>
        </p:spPr>
        <p:txBody>
          <a:bodyPr wrap="square" rtlCol="0">
            <a:spAutoFit/>
          </a:bodyPr>
          <a:lstStyle/>
          <a:p>
            <a:pPr>
              <a:lnSpc>
                <a:spcPct val="150000"/>
              </a:lnSpc>
            </a:pPr>
            <a:r>
              <a:rPr lang="zh-TW" altLang="en-US" sz="2400" b="1" dirty="0"/>
              <a:t>結果表明</a:t>
            </a:r>
            <a:r>
              <a:rPr lang="en-US" altLang="zh-TW" sz="2400" b="1" dirty="0"/>
              <a:t>6.5mm</a:t>
            </a:r>
            <a:r>
              <a:rPr lang="zh-TW" altLang="en-US" sz="2400" b="1" dirty="0"/>
              <a:t>或更小的文字訊息，不適合安裝在中控台上使用。因此在設計車載訊息系統時，應避免使用</a:t>
            </a:r>
            <a:r>
              <a:rPr lang="en-US" altLang="zh-TW" sz="2400" b="1" dirty="0"/>
              <a:t>6.5mm</a:t>
            </a:r>
            <a:r>
              <a:rPr lang="zh-TW" altLang="en-US" sz="2400" b="1" dirty="0"/>
              <a:t>或更小的文字訊息</a:t>
            </a:r>
            <a:endParaRPr lang="en-US" altLang="zh-TW" sz="2400" b="1" dirty="0"/>
          </a:p>
        </p:txBody>
      </p:sp>
    </p:spTree>
    <p:extLst>
      <p:ext uri="{BB962C8B-B14F-4D97-AF65-F5344CB8AC3E}">
        <p14:creationId xmlns:p14="http://schemas.microsoft.com/office/powerpoint/2010/main" val="12921158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CDFF7376-A51B-8850-7EF8-C02E4909D4FD}"/>
              </a:ext>
            </a:extLst>
          </p:cNvPr>
          <p:cNvSpPr txBox="1"/>
          <p:nvPr/>
        </p:nvSpPr>
        <p:spPr>
          <a:xfrm>
            <a:off x="235086" y="2770967"/>
            <a:ext cx="11721829" cy="1316066"/>
          </a:xfrm>
          <a:prstGeom prst="rect">
            <a:avLst/>
          </a:prstGeom>
          <a:noFill/>
        </p:spPr>
        <p:txBody>
          <a:bodyPr wrap="square" rtlCol="0">
            <a:spAutoFit/>
          </a:bodyPr>
          <a:lstStyle/>
          <a:p>
            <a:pPr algn="ctr">
              <a:lnSpc>
                <a:spcPct val="150000"/>
              </a:lnSpc>
            </a:pPr>
            <a:r>
              <a:rPr lang="en-US" altLang="zh-TW" sz="6000" b="1" dirty="0"/>
              <a:t>Thank you</a:t>
            </a:r>
            <a:endParaRPr lang="zh-TW" altLang="en-US" sz="6000" b="1" dirty="0"/>
          </a:p>
        </p:txBody>
      </p:sp>
      <p:sp>
        <p:nvSpPr>
          <p:cNvPr id="3" name="文字方塊 2">
            <a:extLst>
              <a:ext uri="{FF2B5EF4-FFF2-40B4-BE49-F238E27FC236}">
                <a16:creationId xmlns:a16="http://schemas.microsoft.com/office/drawing/2014/main" id="{9F099C37-8731-FA04-9E74-4657CAF7E715}"/>
              </a:ext>
            </a:extLst>
          </p:cNvPr>
          <p:cNvSpPr txBox="1"/>
          <p:nvPr/>
        </p:nvSpPr>
        <p:spPr>
          <a:xfrm>
            <a:off x="1237414" y="240631"/>
            <a:ext cx="9653323" cy="307777"/>
          </a:xfrm>
          <a:prstGeom prst="rect">
            <a:avLst/>
          </a:prstGeom>
          <a:noFill/>
        </p:spPr>
        <p:txBody>
          <a:bodyPr wrap="square">
            <a:spAutoFit/>
          </a:bodyPr>
          <a:lstStyle/>
          <a:p>
            <a:r>
              <a:rPr lang="en-US" altLang="zh-TW" sz="1400" dirty="0">
                <a:solidFill>
                  <a:schemeClr val="tx1">
                    <a:lumMod val="50000"/>
                    <a:lumOff val="50000"/>
                  </a:schemeClr>
                </a:solidFill>
              </a:rPr>
              <a:t>https://www-sciencedirect-com.libdb.yuntech.edu.tw:3001/science/article/pii/S0141938216300658</a:t>
            </a:r>
            <a:endParaRPr lang="zh-TW" altLang="en-US" sz="1400" dirty="0">
              <a:solidFill>
                <a:schemeClr val="tx1">
                  <a:lumMod val="50000"/>
                  <a:lumOff val="50000"/>
                </a:schemeClr>
              </a:solidFill>
            </a:endParaRPr>
          </a:p>
        </p:txBody>
      </p:sp>
    </p:spTree>
    <p:extLst>
      <p:ext uri="{BB962C8B-B14F-4D97-AF65-F5344CB8AC3E}">
        <p14:creationId xmlns:p14="http://schemas.microsoft.com/office/powerpoint/2010/main" val="1359499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a:extLst>
              <a:ext uri="{FF2B5EF4-FFF2-40B4-BE49-F238E27FC236}">
                <a16:creationId xmlns:a16="http://schemas.microsoft.com/office/drawing/2014/main" id="{5F89410A-ACA3-2909-70EF-037669BA2E3E}"/>
              </a:ext>
            </a:extLst>
          </p:cNvPr>
          <p:cNvSpPr txBox="1"/>
          <p:nvPr/>
        </p:nvSpPr>
        <p:spPr>
          <a:xfrm>
            <a:off x="359923" y="836579"/>
            <a:ext cx="3101490" cy="646331"/>
          </a:xfrm>
          <a:prstGeom prst="rect">
            <a:avLst/>
          </a:prstGeom>
          <a:noFill/>
        </p:spPr>
        <p:txBody>
          <a:bodyPr wrap="none" rtlCol="0">
            <a:spAutoFit/>
          </a:bodyPr>
          <a:lstStyle/>
          <a:p>
            <a:r>
              <a:rPr lang="en-US" altLang="zh-TW" sz="3600" b="1" dirty="0"/>
              <a:t>Introduction</a:t>
            </a:r>
            <a:endParaRPr lang="zh-TW" altLang="en-US" sz="3600" b="1" dirty="0"/>
          </a:p>
        </p:txBody>
      </p:sp>
      <p:sp>
        <p:nvSpPr>
          <p:cNvPr id="5" name="文字方塊 4">
            <a:extLst>
              <a:ext uri="{FF2B5EF4-FFF2-40B4-BE49-F238E27FC236}">
                <a16:creationId xmlns:a16="http://schemas.microsoft.com/office/drawing/2014/main" id="{44497963-58CF-6FFF-1732-E957E494C687}"/>
              </a:ext>
            </a:extLst>
          </p:cNvPr>
          <p:cNvSpPr txBox="1"/>
          <p:nvPr/>
        </p:nvSpPr>
        <p:spPr>
          <a:xfrm>
            <a:off x="1237414" y="240631"/>
            <a:ext cx="9653323" cy="307777"/>
          </a:xfrm>
          <a:prstGeom prst="rect">
            <a:avLst/>
          </a:prstGeom>
          <a:noFill/>
        </p:spPr>
        <p:txBody>
          <a:bodyPr wrap="square">
            <a:spAutoFit/>
          </a:bodyPr>
          <a:lstStyle/>
          <a:p>
            <a:r>
              <a:rPr lang="en-US" altLang="zh-TW" sz="1400" dirty="0">
                <a:solidFill>
                  <a:schemeClr val="tx1">
                    <a:lumMod val="50000"/>
                    <a:lumOff val="50000"/>
                  </a:schemeClr>
                </a:solidFill>
              </a:rPr>
              <a:t>https://www-sciencedirect-com.libdb.yuntech.edu.tw:3001/science/article/pii/S0141938216300658</a:t>
            </a:r>
            <a:endParaRPr lang="zh-TW" altLang="en-US" sz="1400" dirty="0">
              <a:solidFill>
                <a:schemeClr val="tx1">
                  <a:lumMod val="50000"/>
                  <a:lumOff val="50000"/>
                </a:schemeClr>
              </a:solidFill>
            </a:endParaRPr>
          </a:p>
        </p:txBody>
      </p:sp>
      <p:sp>
        <p:nvSpPr>
          <p:cNvPr id="6" name="文字方塊 5">
            <a:extLst>
              <a:ext uri="{FF2B5EF4-FFF2-40B4-BE49-F238E27FC236}">
                <a16:creationId xmlns:a16="http://schemas.microsoft.com/office/drawing/2014/main" id="{9AEEFA5A-B8ED-3C76-58B2-BEDC765C2B21}"/>
              </a:ext>
            </a:extLst>
          </p:cNvPr>
          <p:cNvSpPr txBox="1"/>
          <p:nvPr/>
        </p:nvSpPr>
        <p:spPr>
          <a:xfrm>
            <a:off x="814647" y="1683498"/>
            <a:ext cx="8372805" cy="430887"/>
          </a:xfrm>
          <a:prstGeom prst="rect">
            <a:avLst/>
          </a:prstGeom>
          <a:noFill/>
        </p:spPr>
        <p:txBody>
          <a:bodyPr wrap="none" rtlCol="0">
            <a:spAutoFit/>
          </a:bodyPr>
          <a:lstStyle/>
          <a:p>
            <a:pPr marL="285750" indent="-285750">
              <a:buFont typeface="Wingdings" panose="05000000000000000000" pitchFamily="2" charset="2"/>
              <a:buChar char="l"/>
            </a:pPr>
            <a:r>
              <a:rPr lang="zh-TW" altLang="en-US" sz="2200" dirty="0"/>
              <a:t>科技的進步，越來約多的互動式觸控顯示器正在取代傳統顯示器</a:t>
            </a:r>
          </a:p>
        </p:txBody>
      </p:sp>
      <p:grpSp>
        <p:nvGrpSpPr>
          <p:cNvPr id="13" name="群組 12">
            <a:extLst>
              <a:ext uri="{FF2B5EF4-FFF2-40B4-BE49-F238E27FC236}">
                <a16:creationId xmlns:a16="http://schemas.microsoft.com/office/drawing/2014/main" id="{AB8D5605-DBA4-BBC1-6D04-DE4E286F1853}"/>
              </a:ext>
            </a:extLst>
          </p:cNvPr>
          <p:cNvGrpSpPr/>
          <p:nvPr/>
        </p:nvGrpSpPr>
        <p:grpSpPr>
          <a:xfrm>
            <a:off x="1237414" y="2360995"/>
            <a:ext cx="9835139" cy="1103772"/>
            <a:chOff x="814647" y="2500394"/>
            <a:chExt cx="9835139" cy="1103772"/>
          </a:xfrm>
        </p:grpSpPr>
        <p:sp>
          <p:nvSpPr>
            <p:cNvPr id="11" name="矩形: 圓角 10">
              <a:extLst>
                <a:ext uri="{FF2B5EF4-FFF2-40B4-BE49-F238E27FC236}">
                  <a16:creationId xmlns:a16="http://schemas.microsoft.com/office/drawing/2014/main" id="{72C71636-939A-71C4-34B1-F5D00ACA1A66}"/>
                </a:ext>
              </a:extLst>
            </p:cNvPr>
            <p:cNvSpPr/>
            <p:nvPr/>
          </p:nvSpPr>
          <p:spPr>
            <a:xfrm>
              <a:off x="814647" y="2520917"/>
              <a:ext cx="9835139" cy="1083249"/>
            </a:xfrm>
            <a:prstGeom prst="roundRect">
              <a:avLst/>
            </a:prstGeom>
            <a:solidFill>
              <a:srgbClr val="DAE3F3">
                <a:alpha val="69804"/>
              </a:srgbClr>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nvGrpSpPr>
            <p:cNvPr id="10" name="群組 9">
              <a:extLst>
                <a:ext uri="{FF2B5EF4-FFF2-40B4-BE49-F238E27FC236}">
                  <a16:creationId xmlns:a16="http://schemas.microsoft.com/office/drawing/2014/main" id="{7357127C-4AD8-440C-6A63-56952E7B41C7}"/>
                </a:ext>
              </a:extLst>
            </p:cNvPr>
            <p:cNvGrpSpPr/>
            <p:nvPr/>
          </p:nvGrpSpPr>
          <p:grpSpPr>
            <a:xfrm>
              <a:off x="961554" y="2500394"/>
              <a:ext cx="9423358" cy="1048813"/>
              <a:chOff x="1066715" y="2502311"/>
              <a:chExt cx="9423358" cy="1048813"/>
            </a:xfrm>
          </p:grpSpPr>
          <p:sp>
            <p:nvSpPr>
              <p:cNvPr id="7" name="文字方塊 6">
                <a:extLst>
                  <a:ext uri="{FF2B5EF4-FFF2-40B4-BE49-F238E27FC236}">
                    <a16:creationId xmlns:a16="http://schemas.microsoft.com/office/drawing/2014/main" id="{9047CF17-C4D7-8732-A304-45D498CC92F3}"/>
                  </a:ext>
                </a:extLst>
              </p:cNvPr>
              <p:cNvSpPr txBox="1"/>
              <p:nvPr/>
            </p:nvSpPr>
            <p:spPr>
              <a:xfrm>
                <a:off x="1066715" y="2849014"/>
                <a:ext cx="3156633" cy="430887"/>
              </a:xfrm>
              <a:prstGeom prst="rect">
                <a:avLst/>
              </a:prstGeom>
              <a:noFill/>
            </p:spPr>
            <p:txBody>
              <a:bodyPr wrap="none" rtlCol="0">
                <a:spAutoFit/>
              </a:bodyPr>
              <a:lstStyle/>
              <a:p>
                <a:r>
                  <a:rPr lang="zh-TW" altLang="en-US" sz="2200" dirty="0"/>
                  <a:t>互動式觸控顯示器優點 </a:t>
                </a:r>
                <a:r>
                  <a:rPr lang="en-US" altLang="zh-TW" sz="2200" dirty="0"/>
                  <a:t>:</a:t>
                </a:r>
                <a:endParaRPr lang="zh-TW" altLang="en-US" sz="2200" dirty="0"/>
              </a:p>
            </p:txBody>
          </p:sp>
          <p:sp>
            <p:nvSpPr>
              <p:cNvPr id="8" name="文字方塊 7">
                <a:extLst>
                  <a:ext uri="{FF2B5EF4-FFF2-40B4-BE49-F238E27FC236}">
                    <a16:creationId xmlns:a16="http://schemas.microsoft.com/office/drawing/2014/main" id="{D518DF2A-F79D-57B4-D907-1CE5F9A30A3B}"/>
                  </a:ext>
                </a:extLst>
              </p:cNvPr>
              <p:cNvSpPr txBox="1"/>
              <p:nvPr/>
            </p:nvSpPr>
            <p:spPr>
              <a:xfrm>
                <a:off x="4201172" y="2502311"/>
                <a:ext cx="6288901" cy="1048813"/>
              </a:xfrm>
              <a:prstGeom prst="rect">
                <a:avLst/>
              </a:prstGeom>
              <a:noFill/>
            </p:spPr>
            <p:txBody>
              <a:bodyPr wrap="none" rtlCol="0">
                <a:spAutoFit/>
              </a:bodyPr>
              <a:lstStyle/>
              <a:p>
                <a:pPr marL="457200" indent="-457200">
                  <a:lnSpc>
                    <a:spcPct val="150000"/>
                  </a:lnSpc>
                  <a:buFont typeface="+mj-lt"/>
                  <a:buAutoNum type="arabicPeriod"/>
                </a:pPr>
                <a:r>
                  <a:rPr lang="zh-TW" altLang="en-US" sz="2200" dirty="0"/>
                  <a:t>可以顯示大量、複雜且有圖形性質的資訊</a:t>
                </a:r>
                <a:endParaRPr lang="en-US" altLang="zh-TW" sz="2200" dirty="0"/>
              </a:p>
              <a:p>
                <a:pPr marL="457200" indent="-457200">
                  <a:lnSpc>
                    <a:spcPct val="150000"/>
                  </a:lnSpc>
                  <a:buFont typeface="+mj-lt"/>
                  <a:buAutoNum type="arabicPeriod"/>
                </a:pPr>
                <a:r>
                  <a:rPr lang="zh-TW" altLang="en-US" sz="2200" dirty="0"/>
                  <a:t>可以在有限的空間內容納更多的車載控制裝置</a:t>
                </a:r>
              </a:p>
            </p:txBody>
          </p:sp>
        </p:grpSp>
      </p:grpSp>
      <p:sp>
        <p:nvSpPr>
          <p:cNvPr id="14" name="文字方塊 13">
            <a:extLst>
              <a:ext uri="{FF2B5EF4-FFF2-40B4-BE49-F238E27FC236}">
                <a16:creationId xmlns:a16="http://schemas.microsoft.com/office/drawing/2014/main" id="{BADC000C-C0B4-CDF6-508B-AAC97C481D87}"/>
              </a:ext>
            </a:extLst>
          </p:cNvPr>
          <p:cNvSpPr txBox="1"/>
          <p:nvPr/>
        </p:nvSpPr>
        <p:spPr>
          <a:xfrm>
            <a:off x="814647" y="3711378"/>
            <a:ext cx="10906298" cy="2064476"/>
          </a:xfrm>
          <a:prstGeom prst="rect">
            <a:avLst/>
          </a:prstGeom>
          <a:noFill/>
        </p:spPr>
        <p:txBody>
          <a:bodyPr wrap="square" rtlCol="0">
            <a:spAutoFit/>
          </a:bodyPr>
          <a:lstStyle/>
          <a:p>
            <a:pPr marL="285750" indent="-285750">
              <a:lnSpc>
                <a:spcPct val="150000"/>
              </a:lnSpc>
              <a:buFont typeface="Wingdings" panose="05000000000000000000" pitchFamily="2" charset="2"/>
              <a:buChar char="l"/>
            </a:pPr>
            <a:r>
              <a:rPr lang="zh-TW" altLang="en-US" sz="2200" dirty="0"/>
              <a:t>觸控螢幕具有均勻光滑的表面，與一般的旋鈕、開關及按鈕等傳統的控制裝置不同，因此需要視覺回饋來操控設備</a:t>
            </a:r>
            <a:endParaRPr lang="en-US" altLang="zh-TW" sz="2200" dirty="0"/>
          </a:p>
          <a:p>
            <a:pPr marL="285750" indent="-285750">
              <a:lnSpc>
                <a:spcPct val="150000"/>
              </a:lnSpc>
              <a:buFont typeface="Wingdings" panose="05000000000000000000" pitchFamily="2" charset="2"/>
              <a:buChar char="l"/>
            </a:pPr>
            <a:r>
              <a:rPr lang="zh-TW" altLang="en-US" sz="2200" dirty="0"/>
              <a:t>視覺需求的增加意味著將會減少觀察道路和其他與駕駛相關的事件，如 </a:t>
            </a:r>
            <a:r>
              <a:rPr lang="en-US" altLang="zh-TW" sz="2200" dirty="0"/>
              <a:t>:</a:t>
            </a:r>
            <a:r>
              <a:rPr lang="zh-TW" altLang="en-US" sz="2200" dirty="0"/>
              <a:t> 車道位置的變換及維持</a:t>
            </a:r>
            <a:r>
              <a:rPr lang="en-US" altLang="zh-TW" sz="2200" dirty="0"/>
              <a:t>(Land,  Horwood, 1995)</a:t>
            </a:r>
            <a:r>
              <a:rPr lang="zh-TW" altLang="en-US" sz="2200" dirty="0"/>
              <a:t>和偵測危險所需的時間</a:t>
            </a:r>
            <a:r>
              <a:rPr lang="en-US" altLang="zh-TW" sz="2200" dirty="0"/>
              <a:t>(Crundall et al., 2012)</a:t>
            </a:r>
            <a:endParaRPr lang="zh-TW" altLang="en-US" sz="2200" dirty="0"/>
          </a:p>
        </p:txBody>
      </p:sp>
    </p:spTree>
    <p:extLst>
      <p:ext uri="{BB962C8B-B14F-4D97-AF65-F5344CB8AC3E}">
        <p14:creationId xmlns:p14="http://schemas.microsoft.com/office/powerpoint/2010/main" val="2128291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a:extLst>
              <a:ext uri="{FF2B5EF4-FFF2-40B4-BE49-F238E27FC236}">
                <a16:creationId xmlns:a16="http://schemas.microsoft.com/office/drawing/2014/main" id="{5F89410A-ACA3-2909-70EF-037669BA2E3E}"/>
              </a:ext>
            </a:extLst>
          </p:cNvPr>
          <p:cNvSpPr txBox="1"/>
          <p:nvPr/>
        </p:nvSpPr>
        <p:spPr>
          <a:xfrm>
            <a:off x="359923" y="836579"/>
            <a:ext cx="3101490" cy="646331"/>
          </a:xfrm>
          <a:prstGeom prst="rect">
            <a:avLst/>
          </a:prstGeom>
          <a:noFill/>
        </p:spPr>
        <p:txBody>
          <a:bodyPr wrap="none" rtlCol="0">
            <a:spAutoFit/>
          </a:bodyPr>
          <a:lstStyle/>
          <a:p>
            <a:r>
              <a:rPr lang="en-US" altLang="zh-TW" sz="3600" b="1" dirty="0"/>
              <a:t>Introduction</a:t>
            </a:r>
            <a:endParaRPr lang="zh-TW" altLang="en-US" sz="3600" b="1" dirty="0"/>
          </a:p>
        </p:txBody>
      </p:sp>
      <p:sp>
        <p:nvSpPr>
          <p:cNvPr id="5" name="文字方塊 4">
            <a:extLst>
              <a:ext uri="{FF2B5EF4-FFF2-40B4-BE49-F238E27FC236}">
                <a16:creationId xmlns:a16="http://schemas.microsoft.com/office/drawing/2014/main" id="{44497963-58CF-6FFF-1732-E957E494C687}"/>
              </a:ext>
            </a:extLst>
          </p:cNvPr>
          <p:cNvSpPr txBox="1"/>
          <p:nvPr/>
        </p:nvSpPr>
        <p:spPr>
          <a:xfrm>
            <a:off x="1237414" y="240631"/>
            <a:ext cx="9653323" cy="307777"/>
          </a:xfrm>
          <a:prstGeom prst="rect">
            <a:avLst/>
          </a:prstGeom>
          <a:noFill/>
        </p:spPr>
        <p:txBody>
          <a:bodyPr wrap="square">
            <a:spAutoFit/>
          </a:bodyPr>
          <a:lstStyle/>
          <a:p>
            <a:r>
              <a:rPr lang="en-US" altLang="zh-TW" sz="1400" dirty="0">
                <a:solidFill>
                  <a:schemeClr val="tx1">
                    <a:lumMod val="50000"/>
                    <a:lumOff val="50000"/>
                  </a:schemeClr>
                </a:solidFill>
              </a:rPr>
              <a:t>https://www-sciencedirect-com.libdb.yuntech.edu.tw:3001/science/article/pii/S0141938216300658</a:t>
            </a:r>
            <a:endParaRPr lang="zh-TW" altLang="en-US" sz="1400" dirty="0">
              <a:solidFill>
                <a:schemeClr val="tx1">
                  <a:lumMod val="50000"/>
                  <a:lumOff val="50000"/>
                </a:schemeClr>
              </a:solidFill>
            </a:endParaRPr>
          </a:p>
        </p:txBody>
      </p:sp>
      <p:sp>
        <p:nvSpPr>
          <p:cNvPr id="2" name="文字方塊 1">
            <a:extLst>
              <a:ext uri="{FF2B5EF4-FFF2-40B4-BE49-F238E27FC236}">
                <a16:creationId xmlns:a16="http://schemas.microsoft.com/office/drawing/2014/main" id="{59756C4F-3446-2F27-DE30-3AFC5B9F054A}"/>
              </a:ext>
            </a:extLst>
          </p:cNvPr>
          <p:cNvSpPr txBox="1"/>
          <p:nvPr/>
        </p:nvSpPr>
        <p:spPr>
          <a:xfrm>
            <a:off x="814647" y="1589978"/>
            <a:ext cx="10357658" cy="1048813"/>
          </a:xfrm>
          <a:prstGeom prst="rect">
            <a:avLst/>
          </a:prstGeom>
          <a:noFill/>
        </p:spPr>
        <p:txBody>
          <a:bodyPr wrap="square" rtlCol="0">
            <a:spAutoFit/>
          </a:bodyPr>
          <a:lstStyle/>
          <a:p>
            <a:pPr marL="285750" indent="-285750">
              <a:lnSpc>
                <a:spcPct val="150000"/>
              </a:lnSpc>
              <a:buFont typeface="Wingdings" panose="05000000000000000000" pitchFamily="2" charset="2"/>
              <a:buChar char="l"/>
            </a:pPr>
            <a:r>
              <a:rPr lang="zh-TW" altLang="en-US" sz="2200" dirty="0"/>
              <a:t>不論顯示器中的內容是否與駕駛任務有關，文字內容都有可能會分散注意力，因此有許多相關的機構訂定了相關的規範 </a:t>
            </a:r>
            <a:r>
              <a:rPr lang="en-US" altLang="zh-TW" sz="2200" dirty="0"/>
              <a:t>:</a:t>
            </a:r>
            <a:endParaRPr lang="zh-TW" altLang="en-US" sz="2200" dirty="0"/>
          </a:p>
        </p:txBody>
      </p:sp>
      <p:sp>
        <p:nvSpPr>
          <p:cNvPr id="9" name="文字方塊 8">
            <a:extLst>
              <a:ext uri="{FF2B5EF4-FFF2-40B4-BE49-F238E27FC236}">
                <a16:creationId xmlns:a16="http://schemas.microsoft.com/office/drawing/2014/main" id="{1815859B-2B18-220D-AAA9-E5D61F37F206}"/>
              </a:ext>
            </a:extLst>
          </p:cNvPr>
          <p:cNvSpPr txBox="1"/>
          <p:nvPr/>
        </p:nvSpPr>
        <p:spPr>
          <a:xfrm>
            <a:off x="1064029" y="2748518"/>
            <a:ext cx="10557163" cy="2064476"/>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lang="zh-TW" altLang="en-US" sz="2200" dirty="0"/>
              <a:t>美國國家公路交通安全管理局</a:t>
            </a:r>
            <a:r>
              <a:rPr lang="en-US" altLang="zh-TW" sz="2200" dirty="0"/>
              <a:t>(Nation Highway Traffic Safety Administration , NHTSA)</a:t>
            </a:r>
            <a:r>
              <a:rPr lang="zh-TW" altLang="en-US" sz="2200" dirty="0"/>
              <a:t>訂定了相關的文字訊息及傳達方式</a:t>
            </a:r>
            <a:r>
              <a:rPr lang="en-US" altLang="zh-TW" sz="2200" dirty="0"/>
              <a:t>(NHTSA</a:t>
            </a:r>
            <a:r>
              <a:rPr lang="zh-TW" altLang="en-US" sz="2200" dirty="0"/>
              <a:t> </a:t>
            </a:r>
            <a:r>
              <a:rPr lang="en-US" altLang="zh-TW" sz="2200" dirty="0"/>
              <a:t>,</a:t>
            </a:r>
            <a:r>
              <a:rPr lang="zh-TW" altLang="en-US" sz="2200" dirty="0"/>
              <a:t> </a:t>
            </a:r>
            <a:r>
              <a:rPr lang="en-US" altLang="zh-TW" sz="2200" dirty="0"/>
              <a:t>2013)</a:t>
            </a:r>
          </a:p>
          <a:p>
            <a:pPr marL="342900" indent="-342900">
              <a:lnSpc>
                <a:spcPct val="150000"/>
              </a:lnSpc>
              <a:buFont typeface="Wingdings" panose="05000000000000000000" pitchFamily="2" charset="2"/>
              <a:buChar char="Ø"/>
            </a:pPr>
            <a:r>
              <a:rPr lang="zh-TW" altLang="en-US" sz="2200" dirty="0"/>
              <a:t>日本汽車工業協會</a:t>
            </a:r>
            <a:r>
              <a:rPr lang="en-US" altLang="zh-TW" sz="2200" dirty="0"/>
              <a:t>(Japan Automobile Manufactures Association , JAMA)</a:t>
            </a:r>
            <a:r>
              <a:rPr lang="zh-TW" altLang="en-US" sz="2200" dirty="0"/>
              <a:t>在行駛時，禁止顯示超過</a:t>
            </a:r>
            <a:r>
              <a:rPr lang="en-US" altLang="zh-TW" sz="2200" dirty="0"/>
              <a:t>31</a:t>
            </a:r>
            <a:r>
              <a:rPr lang="zh-TW" altLang="en-US" sz="2200" dirty="0"/>
              <a:t>個字符號的文字內容</a:t>
            </a:r>
            <a:r>
              <a:rPr lang="en-US" altLang="zh-TW" sz="2200" dirty="0"/>
              <a:t>(JAMA , 2004)</a:t>
            </a:r>
            <a:endParaRPr lang="zh-TW" altLang="en-US" sz="2200" dirty="0"/>
          </a:p>
        </p:txBody>
      </p:sp>
      <p:sp>
        <p:nvSpPr>
          <p:cNvPr id="12" name="文字方塊 11">
            <a:extLst>
              <a:ext uri="{FF2B5EF4-FFF2-40B4-BE49-F238E27FC236}">
                <a16:creationId xmlns:a16="http://schemas.microsoft.com/office/drawing/2014/main" id="{BB41DA3D-1ECE-4F90-D73E-F7C1F74987B9}"/>
              </a:ext>
            </a:extLst>
          </p:cNvPr>
          <p:cNvSpPr txBox="1"/>
          <p:nvPr/>
        </p:nvSpPr>
        <p:spPr>
          <a:xfrm>
            <a:off x="814647" y="4917403"/>
            <a:ext cx="10357658" cy="1048813"/>
          </a:xfrm>
          <a:prstGeom prst="rect">
            <a:avLst/>
          </a:prstGeom>
          <a:noFill/>
        </p:spPr>
        <p:txBody>
          <a:bodyPr wrap="square" rtlCol="0">
            <a:spAutoFit/>
          </a:bodyPr>
          <a:lstStyle/>
          <a:p>
            <a:pPr marL="285750" indent="-285750">
              <a:lnSpc>
                <a:spcPct val="150000"/>
              </a:lnSpc>
              <a:buFont typeface="Wingdings" panose="05000000000000000000" pitchFamily="2" charset="2"/>
              <a:buChar char="l"/>
            </a:pPr>
            <a:r>
              <a:rPr lang="zh-TW" altLang="en-US" sz="2200" dirty="0"/>
              <a:t>通常過大或過小的文字訊息尺寸會導致較差的績效</a:t>
            </a:r>
            <a:r>
              <a:rPr lang="en-US" altLang="zh-TW" sz="2200" dirty="0"/>
              <a:t>(</a:t>
            </a:r>
            <a:r>
              <a:rPr lang="zh-TW" altLang="en-US" sz="2200" dirty="0"/>
              <a:t>如 </a:t>
            </a:r>
            <a:r>
              <a:rPr lang="en-US" altLang="zh-TW" sz="2200" dirty="0"/>
              <a:t>:</a:t>
            </a:r>
            <a:r>
              <a:rPr lang="zh-TW" altLang="en-US" sz="2200" dirty="0"/>
              <a:t> 閱讀速度、準確性</a:t>
            </a:r>
            <a:r>
              <a:rPr lang="en-US" altLang="zh-TW" sz="2200" dirty="0"/>
              <a:t>)</a:t>
            </a:r>
            <a:r>
              <a:rPr lang="zh-TW" altLang="en-US" sz="2200" dirty="0"/>
              <a:t>和較差的主觀評價</a:t>
            </a:r>
            <a:r>
              <a:rPr lang="en-US" altLang="zh-TW" sz="2200" dirty="0"/>
              <a:t>(</a:t>
            </a:r>
            <a:r>
              <a:rPr lang="zh-TW" altLang="en-US" sz="2200" dirty="0"/>
              <a:t>如 </a:t>
            </a:r>
            <a:r>
              <a:rPr lang="en-US" altLang="zh-TW" sz="2200" dirty="0"/>
              <a:t>:</a:t>
            </a:r>
            <a:r>
              <a:rPr lang="zh-TW" altLang="en-US" sz="2200" dirty="0"/>
              <a:t> 易讀性、清晰度和易邊偏好的感知</a:t>
            </a:r>
            <a:r>
              <a:rPr lang="en-US" altLang="zh-TW" sz="2200" dirty="0"/>
              <a:t>)</a:t>
            </a:r>
            <a:endParaRPr lang="zh-TW" altLang="en-US" sz="2200" dirty="0"/>
          </a:p>
        </p:txBody>
      </p:sp>
    </p:spTree>
    <p:extLst>
      <p:ext uri="{BB962C8B-B14F-4D97-AF65-F5344CB8AC3E}">
        <p14:creationId xmlns:p14="http://schemas.microsoft.com/office/powerpoint/2010/main" val="4025521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a:extLst>
              <a:ext uri="{FF2B5EF4-FFF2-40B4-BE49-F238E27FC236}">
                <a16:creationId xmlns:a16="http://schemas.microsoft.com/office/drawing/2014/main" id="{5F89410A-ACA3-2909-70EF-037669BA2E3E}"/>
              </a:ext>
            </a:extLst>
          </p:cNvPr>
          <p:cNvSpPr txBox="1"/>
          <p:nvPr/>
        </p:nvSpPr>
        <p:spPr>
          <a:xfrm>
            <a:off x="359923" y="836579"/>
            <a:ext cx="3101490" cy="646331"/>
          </a:xfrm>
          <a:prstGeom prst="rect">
            <a:avLst/>
          </a:prstGeom>
          <a:noFill/>
        </p:spPr>
        <p:txBody>
          <a:bodyPr wrap="none" rtlCol="0">
            <a:spAutoFit/>
          </a:bodyPr>
          <a:lstStyle/>
          <a:p>
            <a:r>
              <a:rPr lang="en-US" altLang="zh-TW" sz="3600" b="1" dirty="0"/>
              <a:t>Introduction</a:t>
            </a:r>
            <a:endParaRPr lang="zh-TW" altLang="en-US" sz="3600" b="1" dirty="0"/>
          </a:p>
        </p:txBody>
      </p:sp>
      <p:sp>
        <p:nvSpPr>
          <p:cNvPr id="5" name="文字方塊 4">
            <a:extLst>
              <a:ext uri="{FF2B5EF4-FFF2-40B4-BE49-F238E27FC236}">
                <a16:creationId xmlns:a16="http://schemas.microsoft.com/office/drawing/2014/main" id="{44497963-58CF-6FFF-1732-E957E494C687}"/>
              </a:ext>
            </a:extLst>
          </p:cNvPr>
          <p:cNvSpPr txBox="1"/>
          <p:nvPr/>
        </p:nvSpPr>
        <p:spPr>
          <a:xfrm>
            <a:off x="1237414" y="240631"/>
            <a:ext cx="9653323" cy="307777"/>
          </a:xfrm>
          <a:prstGeom prst="rect">
            <a:avLst/>
          </a:prstGeom>
          <a:noFill/>
        </p:spPr>
        <p:txBody>
          <a:bodyPr wrap="square">
            <a:spAutoFit/>
          </a:bodyPr>
          <a:lstStyle/>
          <a:p>
            <a:r>
              <a:rPr lang="en-US" altLang="zh-TW" sz="1400" dirty="0">
                <a:solidFill>
                  <a:schemeClr val="tx1">
                    <a:lumMod val="50000"/>
                    <a:lumOff val="50000"/>
                  </a:schemeClr>
                </a:solidFill>
              </a:rPr>
              <a:t>https://www-sciencedirect-com.libdb.yuntech.edu.tw:3001/science/article/pii/S0141938216300658</a:t>
            </a:r>
            <a:endParaRPr lang="zh-TW" altLang="en-US" sz="1400" dirty="0">
              <a:solidFill>
                <a:schemeClr val="tx1">
                  <a:lumMod val="50000"/>
                  <a:lumOff val="50000"/>
                </a:schemeClr>
              </a:solidFill>
            </a:endParaRPr>
          </a:p>
        </p:txBody>
      </p:sp>
      <p:sp>
        <p:nvSpPr>
          <p:cNvPr id="2" name="文字方塊 1">
            <a:extLst>
              <a:ext uri="{FF2B5EF4-FFF2-40B4-BE49-F238E27FC236}">
                <a16:creationId xmlns:a16="http://schemas.microsoft.com/office/drawing/2014/main" id="{B5AE8F4A-2052-DE97-F1CA-DAD05B851812}"/>
              </a:ext>
            </a:extLst>
          </p:cNvPr>
          <p:cNvSpPr txBox="1"/>
          <p:nvPr/>
        </p:nvSpPr>
        <p:spPr>
          <a:xfrm>
            <a:off x="814647" y="1589978"/>
            <a:ext cx="10656918" cy="4095801"/>
          </a:xfrm>
          <a:prstGeom prst="rect">
            <a:avLst/>
          </a:prstGeom>
          <a:noFill/>
        </p:spPr>
        <p:txBody>
          <a:bodyPr wrap="square" rtlCol="0">
            <a:spAutoFit/>
          </a:bodyPr>
          <a:lstStyle/>
          <a:p>
            <a:pPr marL="285750" indent="-285750">
              <a:lnSpc>
                <a:spcPct val="150000"/>
              </a:lnSpc>
              <a:buFont typeface="Wingdings" panose="05000000000000000000" pitchFamily="2" charset="2"/>
              <a:buChar char="l"/>
            </a:pPr>
            <a:r>
              <a:rPr lang="en-US" altLang="zh-TW" sz="2200" dirty="0"/>
              <a:t>Kingery and </a:t>
            </a:r>
            <a:r>
              <a:rPr lang="en-US" altLang="zh-TW" sz="2200" dirty="0" err="1"/>
              <a:t>Furuta</a:t>
            </a:r>
            <a:r>
              <a:rPr lang="en-US" altLang="zh-TW" sz="2200" dirty="0"/>
              <a:t> (1997)</a:t>
            </a:r>
            <a:r>
              <a:rPr lang="zh-TW" altLang="en-US" sz="2200" dirty="0"/>
              <a:t>認為尺寸較大的文字訊息性能較差的原因可能是因為一次注視時，可以看到較少「有意義的訊息」</a:t>
            </a:r>
            <a:endParaRPr lang="en-US" altLang="zh-TW" sz="2200" dirty="0"/>
          </a:p>
          <a:p>
            <a:pPr marL="285750" indent="-285750">
              <a:lnSpc>
                <a:spcPct val="150000"/>
              </a:lnSpc>
              <a:buFont typeface="Wingdings" panose="05000000000000000000" pitchFamily="2" charset="2"/>
              <a:buChar char="l"/>
            </a:pPr>
            <a:r>
              <a:rPr lang="zh-TW" altLang="en-US" sz="2200" dirty="0"/>
              <a:t>車載設備常位於中控台，駕駛員以大約</a:t>
            </a:r>
            <a:r>
              <a:rPr lang="en-US" altLang="zh-TW" sz="2200" dirty="0"/>
              <a:t>15</a:t>
            </a:r>
            <a:r>
              <a:rPr lang="zh-TW" altLang="en-US" sz="2200" dirty="0"/>
              <a:t>度或更大角度閱讀文字</a:t>
            </a:r>
            <a:r>
              <a:rPr lang="en-US" altLang="zh-TW" sz="2200" dirty="0"/>
              <a:t>(Cai, Green, 2005)</a:t>
            </a:r>
          </a:p>
          <a:p>
            <a:pPr marL="285750" indent="-285750">
              <a:lnSpc>
                <a:spcPct val="150000"/>
              </a:lnSpc>
              <a:buFont typeface="Wingdings" panose="05000000000000000000" pitchFamily="2" charset="2"/>
              <a:buChar char="l"/>
            </a:pPr>
            <a:r>
              <a:rPr lang="zh-TW" altLang="en-US" sz="2200" dirty="0"/>
              <a:t>有學者研究日語及英文訊息在不同的觀看角度及不同的自給大小對可讀性主觀評價的影響，研究發現，位於受測者正前方的文字訊息與文字訊息大小在</a:t>
            </a:r>
            <a:r>
              <a:rPr lang="en-US" altLang="zh-TW" sz="2200" dirty="0"/>
              <a:t>10mm</a:t>
            </a:r>
            <a:r>
              <a:rPr lang="zh-TW" altLang="en-US" sz="2200" dirty="0"/>
              <a:t>字符高度時，可讀性最高</a:t>
            </a:r>
            <a:r>
              <a:rPr lang="en-US" altLang="zh-TW" sz="2200" dirty="0"/>
              <a:t>(</a:t>
            </a:r>
            <a:r>
              <a:rPr lang="en-US" altLang="zh-TW" sz="2200" dirty="0" err="1"/>
              <a:t>Fujikake</a:t>
            </a:r>
            <a:r>
              <a:rPr lang="en-US" altLang="zh-TW" sz="2200" dirty="0"/>
              <a:t> et al., 2007)</a:t>
            </a:r>
          </a:p>
          <a:p>
            <a:pPr marL="285750" indent="-285750">
              <a:lnSpc>
                <a:spcPct val="150000"/>
              </a:lnSpc>
              <a:buFont typeface="Wingdings" panose="05000000000000000000" pitchFamily="2" charset="2"/>
              <a:buChar char="l"/>
            </a:pPr>
            <a:r>
              <a:rPr lang="zh-TW" altLang="en-US" sz="2200" dirty="0"/>
              <a:t>使用者對於繁體中文的文字訊息大小舒適且接受尺寸較英文文字訊息大，這證實了密度較高的字符的舒適且接受尺寸應該要更大</a:t>
            </a:r>
            <a:r>
              <a:rPr lang="en-US" altLang="zh-TW" sz="2200" dirty="0"/>
              <a:t>(</a:t>
            </a:r>
            <a:r>
              <a:rPr lang="en-US" altLang="zh-TW" sz="2200" dirty="0" err="1"/>
              <a:t>Viita</a:t>
            </a:r>
            <a:r>
              <a:rPr lang="en-US" altLang="zh-TW" sz="2200" dirty="0"/>
              <a:t>, Muir, 2013) </a:t>
            </a:r>
            <a:endParaRPr lang="zh-TW" altLang="en-US" sz="2200" dirty="0"/>
          </a:p>
        </p:txBody>
      </p:sp>
    </p:spTree>
    <p:extLst>
      <p:ext uri="{BB962C8B-B14F-4D97-AF65-F5344CB8AC3E}">
        <p14:creationId xmlns:p14="http://schemas.microsoft.com/office/powerpoint/2010/main" val="2949375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a:extLst>
              <a:ext uri="{FF2B5EF4-FFF2-40B4-BE49-F238E27FC236}">
                <a16:creationId xmlns:a16="http://schemas.microsoft.com/office/drawing/2014/main" id="{5F89410A-ACA3-2909-70EF-037669BA2E3E}"/>
              </a:ext>
            </a:extLst>
          </p:cNvPr>
          <p:cNvSpPr txBox="1"/>
          <p:nvPr/>
        </p:nvSpPr>
        <p:spPr>
          <a:xfrm>
            <a:off x="359923" y="836579"/>
            <a:ext cx="3101490" cy="646331"/>
          </a:xfrm>
          <a:prstGeom prst="rect">
            <a:avLst/>
          </a:prstGeom>
          <a:noFill/>
        </p:spPr>
        <p:txBody>
          <a:bodyPr wrap="none" rtlCol="0">
            <a:spAutoFit/>
          </a:bodyPr>
          <a:lstStyle/>
          <a:p>
            <a:r>
              <a:rPr lang="en-US" altLang="zh-TW" sz="3600" b="1" dirty="0"/>
              <a:t>Introduction</a:t>
            </a:r>
            <a:endParaRPr lang="zh-TW" altLang="en-US" sz="3600" b="1" dirty="0"/>
          </a:p>
        </p:txBody>
      </p:sp>
      <p:sp>
        <p:nvSpPr>
          <p:cNvPr id="5" name="文字方塊 4">
            <a:extLst>
              <a:ext uri="{FF2B5EF4-FFF2-40B4-BE49-F238E27FC236}">
                <a16:creationId xmlns:a16="http://schemas.microsoft.com/office/drawing/2014/main" id="{44497963-58CF-6FFF-1732-E957E494C687}"/>
              </a:ext>
            </a:extLst>
          </p:cNvPr>
          <p:cNvSpPr txBox="1"/>
          <p:nvPr/>
        </p:nvSpPr>
        <p:spPr>
          <a:xfrm>
            <a:off x="1237414" y="240631"/>
            <a:ext cx="9653323" cy="307777"/>
          </a:xfrm>
          <a:prstGeom prst="rect">
            <a:avLst/>
          </a:prstGeom>
          <a:noFill/>
        </p:spPr>
        <p:txBody>
          <a:bodyPr wrap="square">
            <a:spAutoFit/>
          </a:bodyPr>
          <a:lstStyle/>
          <a:p>
            <a:r>
              <a:rPr lang="en-US" altLang="zh-TW" sz="1400" dirty="0">
                <a:solidFill>
                  <a:schemeClr val="tx1">
                    <a:lumMod val="50000"/>
                    <a:lumOff val="50000"/>
                  </a:schemeClr>
                </a:solidFill>
              </a:rPr>
              <a:t>https://www-sciencedirect-com.libdb.yuntech.edu.tw:3001/science/article/pii/S0141938216300658</a:t>
            </a:r>
            <a:endParaRPr lang="zh-TW" altLang="en-US" sz="1400" dirty="0">
              <a:solidFill>
                <a:schemeClr val="tx1">
                  <a:lumMod val="50000"/>
                  <a:lumOff val="50000"/>
                </a:schemeClr>
              </a:solidFill>
            </a:endParaRPr>
          </a:p>
        </p:txBody>
      </p:sp>
      <p:sp>
        <p:nvSpPr>
          <p:cNvPr id="2" name="文字方塊 1">
            <a:extLst>
              <a:ext uri="{FF2B5EF4-FFF2-40B4-BE49-F238E27FC236}">
                <a16:creationId xmlns:a16="http://schemas.microsoft.com/office/drawing/2014/main" id="{474E36E6-3219-F2E2-07CF-E663325FEC1A}"/>
              </a:ext>
            </a:extLst>
          </p:cNvPr>
          <p:cNvSpPr txBox="1"/>
          <p:nvPr/>
        </p:nvSpPr>
        <p:spPr>
          <a:xfrm>
            <a:off x="814647" y="1589978"/>
            <a:ext cx="10656918" cy="1048813"/>
          </a:xfrm>
          <a:prstGeom prst="rect">
            <a:avLst/>
          </a:prstGeom>
          <a:noFill/>
        </p:spPr>
        <p:txBody>
          <a:bodyPr wrap="square" rtlCol="0">
            <a:spAutoFit/>
          </a:bodyPr>
          <a:lstStyle/>
          <a:p>
            <a:pPr marL="285750" indent="-285750">
              <a:lnSpc>
                <a:spcPct val="150000"/>
              </a:lnSpc>
              <a:buFont typeface="Wingdings" panose="05000000000000000000" pitchFamily="2" charset="2"/>
              <a:buChar char="l"/>
            </a:pPr>
            <a:r>
              <a:rPr lang="zh-TW" altLang="en-US" sz="2200" dirty="0"/>
              <a:t>目的是探討文字訊息的大小對客觀測量</a:t>
            </a:r>
            <a:r>
              <a:rPr lang="en-US" altLang="zh-TW" sz="2200" dirty="0"/>
              <a:t>(</a:t>
            </a:r>
            <a:r>
              <a:rPr lang="zh-TW" altLang="en-US" sz="2200" dirty="0"/>
              <a:t>視覺行為、駕駛性能</a:t>
            </a:r>
            <a:r>
              <a:rPr lang="en-US" altLang="zh-TW" sz="2200" dirty="0"/>
              <a:t>)</a:t>
            </a:r>
            <a:r>
              <a:rPr lang="zh-TW" altLang="en-US" sz="2200" dirty="0"/>
              <a:t>和主觀測量的影響</a:t>
            </a:r>
            <a:endParaRPr lang="en-US" altLang="zh-TW" sz="2200" dirty="0"/>
          </a:p>
          <a:p>
            <a:pPr marL="285750" indent="-285750">
              <a:lnSpc>
                <a:spcPct val="150000"/>
              </a:lnSpc>
              <a:buFont typeface="Wingdings" panose="05000000000000000000" pitchFamily="2" charset="2"/>
              <a:buChar char="l"/>
            </a:pPr>
            <a:r>
              <a:rPr lang="zh-TW" altLang="en-US" sz="2200" dirty="0"/>
              <a:t>此研究假設不恰當的文字大小可能會 </a:t>
            </a:r>
            <a:r>
              <a:rPr lang="en-US" altLang="zh-TW" sz="2200" dirty="0"/>
              <a:t>:</a:t>
            </a:r>
            <a:endParaRPr lang="zh-TW" altLang="en-US" sz="2200" dirty="0"/>
          </a:p>
        </p:txBody>
      </p:sp>
      <p:sp>
        <p:nvSpPr>
          <p:cNvPr id="3" name="文字方塊 2">
            <a:extLst>
              <a:ext uri="{FF2B5EF4-FFF2-40B4-BE49-F238E27FC236}">
                <a16:creationId xmlns:a16="http://schemas.microsoft.com/office/drawing/2014/main" id="{79A838A0-5F37-A72D-2838-87AD346DCB1E}"/>
              </a:ext>
            </a:extLst>
          </p:cNvPr>
          <p:cNvSpPr txBox="1"/>
          <p:nvPr/>
        </p:nvSpPr>
        <p:spPr>
          <a:xfrm>
            <a:off x="1396538" y="2638791"/>
            <a:ext cx="5519651" cy="1048813"/>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lang="zh-TW" altLang="en-US" sz="2200" dirty="0"/>
              <a:t>減少駕駛員可以觀察道路狀況的時間</a:t>
            </a:r>
            <a:endParaRPr lang="en-US" altLang="zh-TW" sz="2200" dirty="0"/>
          </a:p>
          <a:p>
            <a:pPr marL="342900" indent="-342900">
              <a:lnSpc>
                <a:spcPct val="150000"/>
              </a:lnSpc>
              <a:buFont typeface="Wingdings" panose="05000000000000000000" pitchFamily="2" charset="2"/>
              <a:buChar char="Ø"/>
            </a:pPr>
            <a:r>
              <a:rPr lang="zh-TW" altLang="en-US" sz="2200" dirty="0"/>
              <a:t>增加車道位置的變化</a:t>
            </a:r>
          </a:p>
        </p:txBody>
      </p:sp>
    </p:spTree>
    <p:extLst>
      <p:ext uri="{BB962C8B-B14F-4D97-AF65-F5344CB8AC3E}">
        <p14:creationId xmlns:p14="http://schemas.microsoft.com/office/powerpoint/2010/main" val="3875608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4B6E82BC-1E0B-FE64-B74B-64E8B33541B3}"/>
              </a:ext>
            </a:extLst>
          </p:cNvPr>
          <p:cNvSpPr txBox="1"/>
          <p:nvPr/>
        </p:nvSpPr>
        <p:spPr>
          <a:xfrm>
            <a:off x="359923" y="836579"/>
            <a:ext cx="2026517" cy="646331"/>
          </a:xfrm>
          <a:prstGeom prst="rect">
            <a:avLst/>
          </a:prstGeom>
          <a:noFill/>
        </p:spPr>
        <p:txBody>
          <a:bodyPr wrap="none" rtlCol="0">
            <a:spAutoFit/>
          </a:bodyPr>
          <a:lstStyle/>
          <a:p>
            <a:r>
              <a:rPr lang="en-US" altLang="zh-TW" sz="3600" b="1" dirty="0"/>
              <a:t>Method</a:t>
            </a:r>
            <a:endParaRPr lang="zh-TW" altLang="en-US" sz="3600" b="1" dirty="0"/>
          </a:p>
        </p:txBody>
      </p:sp>
      <p:sp>
        <p:nvSpPr>
          <p:cNvPr id="3" name="文字方塊 2">
            <a:extLst>
              <a:ext uri="{FF2B5EF4-FFF2-40B4-BE49-F238E27FC236}">
                <a16:creationId xmlns:a16="http://schemas.microsoft.com/office/drawing/2014/main" id="{9758255B-CF76-15A8-CB87-DB3511C474BE}"/>
              </a:ext>
            </a:extLst>
          </p:cNvPr>
          <p:cNvSpPr txBox="1"/>
          <p:nvPr/>
        </p:nvSpPr>
        <p:spPr>
          <a:xfrm>
            <a:off x="1237414" y="240631"/>
            <a:ext cx="9653323" cy="307777"/>
          </a:xfrm>
          <a:prstGeom prst="rect">
            <a:avLst/>
          </a:prstGeom>
          <a:noFill/>
        </p:spPr>
        <p:txBody>
          <a:bodyPr wrap="square">
            <a:spAutoFit/>
          </a:bodyPr>
          <a:lstStyle/>
          <a:p>
            <a:r>
              <a:rPr lang="en-US" altLang="zh-TW" sz="1400" dirty="0">
                <a:solidFill>
                  <a:schemeClr val="tx1">
                    <a:lumMod val="50000"/>
                    <a:lumOff val="50000"/>
                  </a:schemeClr>
                </a:solidFill>
              </a:rPr>
              <a:t>https://www-sciencedirect-com.libdb.yuntech.edu.tw:3001/science/article/pii/S0141938216300658</a:t>
            </a:r>
            <a:endParaRPr lang="zh-TW" altLang="en-US" sz="1400" dirty="0">
              <a:solidFill>
                <a:schemeClr val="tx1">
                  <a:lumMod val="50000"/>
                  <a:lumOff val="50000"/>
                </a:schemeClr>
              </a:solidFill>
            </a:endParaRPr>
          </a:p>
        </p:txBody>
      </p:sp>
      <p:sp>
        <p:nvSpPr>
          <p:cNvPr id="4" name="文字方塊 3">
            <a:extLst>
              <a:ext uri="{FF2B5EF4-FFF2-40B4-BE49-F238E27FC236}">
                <a16:creationId xmlns:a16="http://schemas.microsoft.com/office/drawing/2014/main" id="{088D40DD-1650-6AE7-267B-31A633094155}"/>
              </a:ext>
            </a:extLst>
          </p:cNvPr>
          <p:cNvSpPr txBox="1"/>
          <p:nvPr/>
        </p:nvSpPr>
        <p:spPr>
          <a:xfrm>
            <a:off x="2673632" y="898134"/>
            <a:ext cx="1261884" cy="523220"/>
          </a:xfrm>
          <a:prstGeom prst="rect">
            <a:avLst/>
          </a:prstGeom>
          <a:noFill/>
        </p:spPr>
        <p:txBody>
          <a:bodyPr wrap="none" rtlCol="0">
            <a:spAutoFit/>
          </a:bodyPr>
          <a:lstStyle/>
          <a:p>
            <a:r>
              <a:rPr lang="zh-TW" altLang="en-US" sz="2800" b="1" dirty="0"/>
              <a:t>受測者</a:t>
            </a:r>
          </a:p>
        </p:txBody>
      </p:sp>
      <p:sp>
        <p:nvSpPr>
          <p:cNvPr id="5" name="文字方塊 4">
            <a:extLst>
              <a:ext uri="{FF2B5EF4-FFF2-40B4-BE49-F238E27FC236}">
                <a16:creationId xmlns:a16="http://schemas.microsoft.com/office/drawing/2014/main" id="{EE3111C4-26F8-C2E1-A43A-BDB741B2F3AB}"/>
              </a:ext>
            </a:extLst>
          </p:cNvPr>
          <p:cNvSpPr txBox="1"/>
          <p:nvPr/>
        </p:nvSpPr>
        <p:spPr>
          <a:xfrm>
            <a:off x="781396" y="1771080"/>
            <a:ext cx="8162812" cy="2797817"/>
          </a:xfrm>
          <a:prstGeom prst="rect">
            <a:avLst/>
          </a:prstGeom>
          <a:noFill/>
        </p:spPr>
        <p:txBody>
          <a:bodyPr wrap="none" rtlCol="0">
            <a:spAutoFit/>
          </a:bodyPr>
          <a:lstStyle/>
          <a:p>
            <a:pPr marL="285750" indent="-285750">
              <a:lnSpc>
                <a:spcPct val="150000"/>
              </a:lnSpc>
              <a:buFont typeface="Wingdings" panose="05000000000000000000" pitchFamily="2" charset="2"/>
              <a:buChar char="Ø"/>
            </a:pPr>
            <a:r>
              <a:rPr lang="zh-TW" altLang="en-US" sz="2400" dirty="0"/>
              <a:t> 總共</a:t>
            </a:r>
            <a:r>
              <a:rPr lang="en-US" altLang="zh-TW" sz="2400" dirty="0"/>
              <a:t>16</a:t>
            </a:r>
            <a:r>
              <a:rPr lang="zh-TW" altLang="en-US" sz="2400" dirty="0"/>
              <a:t>位受測者</a:t>
            </a:r>
            <a:endParaRPr lang="en-US" altLang="zh-TW" sz="2400" dirty="0"/>
          </a:p>
          <a:p>
            <a:pPr marL="285750" indent="-285750">
              <a:lnSpc>
                <a:spcPct val="150000"/>
              </a:lnSpc>
              <a:buFont typeface="Wingdings" panose="05000000000000000000" pitchFamily="2" charset="2"/>
              <a:buChar char="Ø"/>
            </a:pPr>
            <a:r>
              <a:rPr lang="zh-TW" altLang="en-US" sz="2400" dirty="0"/>
              <a:t> 男性 </a:t>
            </a:r>
            <a:r>
              <a:rPr lang="en-US" altLang="zh-TW" sz="2400" dirty="0"/>
              <a:t>5 </a:t>
            </a:r>
            <a:r>
              <a:rPr lang="zh-TW" altLang="en-US" sz="2400" dirty="0"/>
              <a:t>位 ；女性 </a:t>
            </a:r>
            <a:r>
              <a:rPr lang="en-US" altLang="zh-TW" sz="2400" dirty="0"/>
              <a:t>11</a:t>
            </a:r>
            <a:r>
              <a:rPr lang="zh-TW" altLang="en-US" sz="2400" dirty="0"/>
              <a:t> 位</a:t>
            </a:r>
            <a:endParaRPr lang="en-US" altLang="zh-TW" sz="2400" dirty="0"/>
          </a:p>
          <a:p>
            <a:pPr marL="285750" indent="-285750">
              <a:lnSpc>
                <a:spcPct val="150000"/>
              </a:lnSpc>
              <a:buFont typeface="Wingdings" panose="05000000000000000000" pitchFamily="2" charset="2"/>
              <a:buChar char="Ø"/>
            </a:pPr>
            <a:r>
              <a:rPr lang="zh-TW" altLang="en-US" sz="2400" dirty="0"/>
              <a:t> 平均年齡 </a:t>
            </a:r>
            <a:r>
              <a:rPr lang="en-US" altLang="zh-TW" sz="2400" dirty="0"/>
              <a:t>:</a:t>
            </a:r>
            <a:r>
              <a:rPr lang="zh-TW" altLang="en-US" sz="2400" dirty="0"/>
              <a:t> </a:t>
            </a:r>
            <a:r>
              <a:rPr lang="en-US" altLang="zh-TW" sz="2400" dirty="0"/>
              <a:t>34.8</a:t>
            </a:r>
            <a:r>
              <a:rPr lang="zh-TW" altLang="en-US" sz="2400" dirty="0"/>
              <a:t>歲 </a:t>
            </a:r>
            <a:r>
              <a:rPr lang="en-US" altLang="zh-TW" sz="2400" dirty="0"/>
              <a:t>(</a:t>
            </a:r>
            <a:r>
              <a:rPr lang="zh-TW" altLang="en-US" sz="2400" dirty="0"/>
              <a:t>範圍 </a:t>
            </a:r>
            <a:r>
              <a:rPr lang="en-US" altLang="zh-TW" sz="2400" dirty="0"/>
              <a:t>:</a:t>
            </a:r>
            <a:r>
              <a:rPr lang="zh-TW" altLang="en-US" sz="2400" dirty="0"/>
              <a:t> </a:t>
            </a:r>
            <a:r>
              <a:rPr lang="en-US" altLang="zh-TW" sz="2400" dirty="0"/>
              <a:t>20~51</a:t>
            </a:r>
            <a:r>
              <a:rPr lang="zh-TW" altLang="en-US" sz="2400" dirty="0"/>
              <a:t>歲</a:t>
            </a:r>
            <a:r>
              <a:rPr lang="en-US" altLang="zh-TW" sz="2400" dirty="0"/>
              <a:t>)</a:t>
            </a:r>
          </a:p>
          <a:p>
            <a:pPr marL="285750" indent="-285750">
              <a:lnSpc>
                <a:spcPct val="150000"/>
              </a:lnSpc>
              <a:buFont typeface="Wingdings" panose="05000000000000000000" pitchFamily="2" charset="2"/>
              <a:buChar char="Ø"/>
            </a:pPr>
            <a:r>
              <a:rPr lang="zh-TW" altLang="en-US" sz="2400" dirty="0"/>
              <a:t> 平均駕駛年數 </a:t>
            </a:r>
            <a:r>
              <a:rPr lang="en-US" altLang="zh-TW" sz="2400" dirty="0"/>
              <a:t>:</a:t>
            </a:r>
            <a:r>
              <a:rPr lang="zh-TW" altLang="en-US" sz="2400" dirty="0"/>
              <a:t> </a:t>
            </a:r>
            <a:r>
              <a:rPr lang="en-US" altLang="zh-TW" sz="2400" dirty="0"/>
              <a:t>14.3</a:t>
            </a:r>
            <a:r>
              <a:rPr lang="zh-TW" altLang="en-US" sz="2400" dirty="0"/>
              <a:t>年 </a:t>
            </a:r>
            <a:r>
              <a:rPr lang="en-US" altLang="zh-TW" sz="2400" dirty="0"/>
              <a:t>(</a:t>
            </a:r>
            <a:r>
              <a:rPr lang="zh-TW" altLang="en-US" sz="2400" dirty="0"/>
              <a:t>範圍 </a:t>
            </a:r>
            <a:r>
              <a:rPr lang="en-US" altLang="zh-TW" sz="2400" dirty="0"/>
              <a:t>:</a:t>
            </a:r>
            <a:r>
              <a:rPr lang="zh-TW" altLang="en-US" sz="2400" dirty="0"/>
              <a:t> </a:t>
            </a:r>
            <a:r>
              <a:rPr lang="en-US" altLang="zh-TW" sz="2400" dirty="0"/>
              <a:t>2~29</a:t>
            </a:r>
            <a:r>
              <a:rPr lang="zh-TW" altLang="en-US" sz="2400" dirty="0"/>
              <a:t>年</a:t>
            </a:r>
            <a:r>
              <a:rPr lang="en-US" altLang="zh-TW" sz="2400" dirty="0"/>
              <a:t>)</a:t>
            </a:r>
          </a:p>
          <a:p>
            <a:pPr marL="285750" indent="-285750">
              <a:lnSpc>
                <a:spcPct val="150000"/>
              </a:lnSpc>
              <a:buFont typeface="Wingdings" panose="05000000000000000000" pitchFamily="2" charset="2"/>
              <a:buChar char="Ø"/>
            </a:pPr>
            <a:r>
              <a:rPr lang="zh-TW" altLang="en-US" sz="2400" dirty="0"/>
              <a:t> 平均駕駛里程數 </a:t>
            </a:r>
            <a:r>
              <a:rPr lang="en-US" altLang="zh-TW" sz="2400" dirty="0"/>
              <a:t>:</a:t>
            </a:r>
            <a:r>
              <a:rPr lang="zh-TW" altLang="en-US" sz="2400" dirty="0"/>
              <a:t> </a:t>
            </a:r>
            <a:r>
              <a:rPr lang="en-US" altLang="zh-TW" sz="2400" dirty="0"/>
              <a:t>7531</a:t>
            </a:r>
            <a:r>
              <a:rPr lang="zh-TW" altLang="en-US" sz="2400" dirty="0"/>
              <a:t>英里 </a:t>
            </a:r>
            <a:r>
              <a:rPr lang="en-US" altLang="zh-TW" sz="2400" dirty="0"/>
              <a:t>(</a:t>
            </a:r>
            <a:r>
              <a:rPr lang="zh-TW" altLang="en-US" sz="2400" dirty="0"/>
              <a:t>範圍 </a:t>
            </a:r>
            <a:r>
              <a:rPr lang="en-US" altLang="zh-TW" sz="2400" dirty="0"/>
              <a:t>:</a:t>
            </a:r>
            <a:r>
              <a:rPr lang="zh-TW" altLang="en-US" sz="2400" dirty="0"/>
              <a:t> </a:t>
            </a:r>
            <a:r>
              <a:rPr lang="en-US" altLang="zh-TW" sz="2400" dirty="0"/>
              <a:t>1000~20000</a:t>
            </a:r>
            <a:r>
              <a:rPr lang="zh-TW" altLang="en-US" sz="2400" dirty="0"/>
              <a:t>英里</a:t>
            </a:r>
            <a:r>
              <a:rPr lang="en-US" altLang="zh-TW" sz="2400" dirty="0"/>
              <a:t>)</a:t>
            </a:r>
            <a:endParaRPr lang="zh-TW" altLang="en-US" sz="2400" dirty="0"/>
          </a:p>
        </p:txBody>
      </p:sp>
    </p:spTree>
    <p:extLst>
      <p:ext uri="{BB962C8B-B14F-4D97-AF65-F5344CB8AC3E}">
        <p14:creationId xmlns:p14="http://schemas.microsoft.com/office/powerpoint/2010/main" val="4105416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4B6E82BC-1E0B-FE64-B74B-64E8B33541B3}"/>
              </a:ext>
            </a:extLst>
          </p:cNvPr>
          <p:cNvSpPr txBox="1"/>
          <p:nvPr/>
        </p:nvSpPr>
        <p:spPr>
          <a:xfrm>
            <a:off x="359923" y="836579"/>
            <a:ext cx="2026517" cy="646331"/>
          </a:xfrm>
          <a:prstGeom prst="rect">
            <a:avLst/>
          </a:prstGeom>
          <a:noFill/>
        </p:spPr>
        <p:txBody>
          <a:bodyPr wrap="none" rtlCol="0">
            <a:spAutoFit/>
          </a:bodyPr>
          <a:lstStyle/>
          <a:p>
            <a:r>
              <a:rPr lang="en-US" altLang="zh-TW" sz="3600" b="1" dirty="0"/>
              <a:t>Method</a:t>
            </a:r>
            <a:endParaRPr lang="zh-TW" altLang="en-US" sz="3600" b="1" dirty="0"/>
          </a:p>
        </p:txBody>
      </p:sp>
      <p:sp>
        <p:nvSpPr>
          <p:cNvPr id="3" name="文字方塊 2">
            <a:extLst>
              <a:ext uri="{FF2B5EF4-FFF2-40B4-BE49-F238E27FC236}">
                <a16:creationId xmlns:a16="http://schemas.microsoft.com/office/drawing/2014/main" id="{9758255B-CF76-15A8-CB87-DB3511C474BE}"/>
              </a:ext>
            </a:extLst>
          </p:cNvPr>
          <p:cNvSpPr txBox="1"/>
          <p:nvPr/>
        </p:nvSpPr>
        <p:spPr>
          <a:xfrm>
            <a:off x="1237414" y="240631"/>
            <a:ext cx="9653323" cy="307777"/>
          </a:xfrm>
          <a:prstGeom prst="rect">
            <a:avLst/>
          </a:prstGeom>
          <a:noFill/>
        </p:spPr>
        <p:txBody>
          <a:bodyPr wrap="square">
            <a:spAutoFit/>
          </a:bodyPr>
          <a:lstStyle/>
          <a:p>
            <a:r>
              <a:rPr lang="en-US" altLang="zh-TW" sz="1400" dirty="0">
                <a:solidFill>
                  <a:schemeClr val="tx1">
                    <a:lumMod val="50000"/>
                    <a:lumOff val="50000"/>
                  </a:schemeClr>
                </a:solidFill>
              </a:rPr>
              <a:t>https://www-sciencedirect-com.libdb.yuntech.edu.tw:3001/science/article/pii/S0141938216300658</a:t>
            </a:r>
            <a:endParaRPr lang="zh-TW" altLang="en-US" sz="1400" dirty="0">
              <a:solidFill>
                <a:schemeClr val="tx1">
                  <a:lumMod val="50000"/>
                  <a:lumOff val="50000"/>
                </a:schemeClr>
              </a:solidFill>
            </a:endParaRPr>
          </a:p>
        </p:txBody>
      </p:sp>
      <p:sp>
        <p:nvSpPr>
          <p:cNvPr id="4" name="文字方塊 3">
            <a:extLst>
              <a:ext uri="{FF2B5EF4-FFF2-40B4-BE49-F238E27FC236}">
                <a16:creationId xmlns:a16="http://schemas.microsoft.com/office/drawing/2014/main" id="{A54E25B2-D4C7-26EF-80AE-C596DC70D069}"/>
              </a:ext>
            </a:extLst>
          </p:cNvPr>
          <p:cNvSpPr txBox="1"/>
          <p:nvPr/>
        </p:nvSpPr>
        <p:spPr>
          <a:xfrm>
            <a:off x="2673632" y="898134"/>
            <a:ext cx="1620957" cy="523220"/>
          </a:xfrm>
          <a:prstGeom prst="rect">
            <a:avLst/>
          </a:prstGeom>
          <a:noFill/>
        </p:spPr>
        <p:txBody>
          <a:bodyPr wrap="none" rtlCol="0">
            <a:spAutoFit/>
          </a:bodyPr>
          <a:lstStyle/>
          <a:p>
            <a:r>
              <a:rPr lang="zh-TW" altLang="en-US" sz="2800" b="1" dirty="0"/>
              <a:t>實驗設備</a:t>
            </a:r>
          </a:p>
        </p:txBody>
      </p:sp>
      <p:pic>
        <p:nvPicPr>
          <p:cNvPr id="5" name="圖片 4">
            <a:extLst>
              <a:ext uri="{FF2B5EF4-FFF2-40B4-BE49-F238E27FC236}">
                <a16:creationId xmlns:a16="http://schemas.microsoft.com/office/drawing/2014/main" id="{07C2C40C-35BF-FD16-05E2-0235E9AB2AA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27753" y="2423583"/>
            <a:ext cx="4142769" cy="3296182"/>
          </a:xfrm>
          <a:prstGeom prst="rect">
            <a:avLst/>
          </a:prstGeom>
        </p:spPr>
      </p:pic>
      <p:sp>
        <p:nvSpPr>
          <p:cNvPr id="6" name="文字方塊 5">
            <a:extLst>
              <a:ext uri="{FF2B5EF4-FFF2-40B4-BE49-F238E27FC236}">
                <a16:creationId xmlns:a16="http://schemas.microsoft.com/office/drawing/2014/main" id="{638D7127-BA4A-BF49-B187-87F77A7699F1}"/>
              </a:ext>
            </a:extLst>
          </p:cNvPr>
          <p:cNvSpPr txBox="1"/>
          <p:nvPr/>
        </p:nvSpPr>
        <p:spPr>
          <a:xfrm>
            <a:off x="373482" y="1638078"/>
            <a:ext cx="2177199" cy="581826"/>
          </a:xfrm>
          <a:prstGeom prst="rect">
            <a:avLst/>
          </a:prstGeom>
          <a:noFill/>
        </p:spPr>
        <p:txBody>
          <a:bodyPr wrap="none" rtlCol="0">
            <a:spAutoFit/>
          </a:bodyPr>
          <a:lstStyle/>
          <a:p>
            <a:pPr marL="285750" indent="-285750">
              <a:lnSpc>
                <a:spcPct val="150000"/>
              </a:lnSpc>
              <a:buFont typeface="Wingdings" panose="05000000000000000000" pitchFamily="2" charset="2"/>
              <a:buChar char="Ø"/>
            </a:pPr>
            <a:r>
              <a:rPr lang="zh-TW" altLang="en-US" sz="2400" dirty="0"/>
              <a:t>駕駛模擬器 </a:t>
            </a:r>
            <a:r>
              <a:rPr lang="en-US" altLang="zh-TW" sz="2400" dirty="0"/>
              <a:t>:</a:t>
            </a:r>
            <a:endParaRPr lang="zh-TW" altLang="en-US" sz="2400" dirty="0"/>
          </a:p>
        </p:txBody>
      </p:sp>
      <p:sp>
        <p:nvSpPr>
          <p:cNvPr id="7" name="文字方塊 6">
            <a:extLst>
              <a:ext uri="{FF2B5EF4-FFF2-40B4-BE49-F238E27FC236}">
                <a16:creationId xmlns:a16="http://schemas.microsoft.com/office/drawing/2014/main" id="{1CEBC5A2-9716-5C08-216F-ED5DE2497EA7}"/>
              </a:ext>
            </a:extLst>
          </p:cNvPr>
          <p:cNvSpPr txBox="1"/>
          <p:nvPr/>
        </p:nvSpPr>
        <p:spPr>
          <a:xfrm>
            <a:off x="658886" y="2277689"/>
            <a:ext cx="6711902" cy="3587970"/>
          </a:xfrm>
          <a:prstGeom prst="rect">
            <a:avLst/>
          </a:prstGeom>
          <a:noFill/>
        </p:spPr>
        <p:txBody>
          <a:bodyPr wrap="none" rtlCol="0">
            <a:spAutoFit/>
          </a:bodyPr>
          <a:lstStyle/>
          <a:p>
            <a:pPr marL="342900" indent="-342900">
              <a:lnSpc>
                <a:spcPct val="150000"/>
              </a:lnSpc>
              <a:buFont typeface="Wingdings" panose="05000000000000000000" pitchFamily="2" charset="2"/>
              <a:buChar char="l"/>
            </a:pPr>
            <a:r>
              <a:rPr lang="zh-TW" altLang="en-US" sz="2200" dirty="0"/>
              <a:t>以</a:t>
            </a:r>
            <a:r>
              <a:rPr lang="en-US" altLang="zh-TW" sz="2200" dirty="0"/>
              <a:t>STISIM</a:t>
            </a:r>
            <a:r>
              <a:rPr lang="zh-TW" altLang="en-US" sz="2200" dirty="0"/>
              <a:t> </a:t>
            </a:r>
            <a:r>
              <a:rPr lang="en-US" altLang="zh-TW" sz="2200" dirty="0"/>
              <a:t>Drive</a:t>
            </a:r>
            <a:r>
              <a:rPr lang="zh-TW" altLang="en-US" sz="2200" dirty="0"/>
              <a:t>創建場景</a:t>
            </a:r>
            <a:endParaRPr lang="en-US" altLang="zh-TW" sz="2200" dirty="0"/>
          </a:p>
          <a:p>
            <a:pPr marL="342900" indent="-342900">
              <a:lnSpc>
                <a:spcPct val="150000"/>
              </a:lnSpc>
              <a:buFont typeface="Wingdings" panose="05000000000000000000" pitchFamily="2" charset="2"/>
              <a:buChar char="l"/>
            </a:pPr>
            <a:r>
              <a:rPr lang="en-US" altLang="zh-TW" sz="2200" dirty="0"/>
              <a:t>3</a:t>
            </a:r>
            <a:r>
              <a:rPr lang="zh-TW" altLang="en-US" sz="2200" dirty="0"/>
              <a:t>台投影機投射在螢幕上，呈現</a:t>
            </a:r>
            <a:r>
              <a:rPr lang="en-US" altLang="zh-TW" sz="2200" dirty="0"/>
              <a:t>270</a:t>
            </a:r>
            <a:r>
              <a:rPr lang="zh-TW" altLang="en-US" sz="2200" dirty="0"/>
              <a:t>度的駕駛視野</a:t>
            </a:r>
            <a:endParaRPr lang="en-US" altLang="zh-TW" sz="2200" dirty="0"/>
          </a:p>
          <a:p>
            <a:pPr marL="342900" indent="-342900">
              <a:lnSpc>
                <a:spcPct val="150000"/>
              </a:lnSpc>
              <a:buFont typeface="Wingdings" panose="05000000000000000000" pitchFamily="2" charset="2"/>
              <a:buChar char="l"/>
            </a:pPr>
            <a:r>
              <a:rPr lang="zh-TW" altLang="en-US" sz="2200" dirty="0"/>
              <a:t>使用攝影機和</a:t>
            </a:r>
            <a:r>
              <a:rPr lang="en-US" altLang="zh-TW" sz="2200" dirty="0"/>
              <a:t>LCD</a:t>
            </a:r>
            <a:r>
              <a:rPr lang="zh-TW" altLang="en-US" sz="2200" dirty="0"/>
              <a:t>顯示器將車後資訊傳遞到後照鏡</a:t>
            </a:r>
            <a:endParaRPr lang="en-US" altLang="zh-TW" sz="2200" dirty="0"/>
          </a:p>
          <a:p>
            <a:pPr marL="342900" indent="-342900">
              <a:lnSpc>
                <a:spcPct val="150000"/>
              </a:lnSpc>
              <a:buFont typeface="Wingdings" panose="05000000000000000000" pitchFamily="2" charset="2"/>
              <a:buChar char="l"/>
            </a:pPr>
            <a:r>
              <a:rPr lang="zh-TW" altLang="en-US" sz="2200" dirty="0"/>
              <a:t>有方向盤、加速器、煞車踏板、離合器踏板</a:t>
            </a:r>
            <a:endParaRPr lang="en-US" altLang="zh-TW" sz="2200" dirty="0"/>
          </a:p>
          <a:p>
            <a:pPr marL="342900" indent="-342900">
              <a:lnSpc>
                <a:spcPct val="150000"/>
              </a:lnSpc>
              <a:buFont typeface="Wingdings" panose="05000000000000000000" pitchFamily="2" charset="2"/>
              <a:buChar char="l"/>
            </a:pPr>
            <a:r>
              <a:rPr lang="zh-TW" altLang="en-US" sz="2200" dirty="0"/>
              <a:t>用</a:t>
            </a:r>
            <a:r>
              <a:rPr lang="en-US" altLang="zh-TW" sz="2200" dirty="0"/>
              <a:t>8</a:t>
            </a:r>
            <a:r>
              <a:rPr lang="zh-TW" altLang="en-US" sz="2200" dirty="0"/>
              <a:t>英吋的</a:t>
            </a:r>
            <a:r>
              <a:rPr lang="en-US" altLang="zh-TW" sz="2200" dirty="0"/>
              <a:t>LCD</a:t>
            </a:r>
            <a:r>
              <a:rPr lang="zh-TW" altLang="en-US" sz="2200" dirty="0"/>
              <a:t>顯示器模擬汽車儀表板</a:t>
            </a:r>
            <a:endParaRPr lang="en-US" altLang="zh-TW" sz="2200" dirty="0"/>
          </a:p>
          <a:p>
            <a:pPr marL="342900" indent="-342900">
              <a:lnSpc>
                <a:spcPct val="150000"/>
              </a:lnSpc>
              <a:buFont typeface="Wingdings" panose="05000000000000000000" pitchFamily="2" charset="2"/>
              <a:buChar char="l"/>
            </a:pPr>
            <a:r>
              <a:rPr lang="zh-TW" altLang="en-US" sz="2200" dirty="0"/>
              <a:t>以</a:t>
            </a:r>
            <a:r>
              <a:rPr lang="en-US" altLang="zh-TW" sz="2200" dirty="0"/>
              <a:t>0.1</a:t>
            </a:r>
            <a:r>
              <a:rPr lang="zh-TW" altLang="en-US" sz="2200" dirty="0"/>
              <a:t>秒的時間間隔紀錄數據</a:t>
            </a:r>
            <a:endParaRPr lang="en-US" altLang="zh-TW" sz="2200" dirty="0"/>
          </a:p>
          <a:p>
            <a:pPr marL="342900" indent="-342900">
              <a:lnSpc>
                <a:spcPct val="150000"/>
              </a:lnSpc>
              <a:buFont typeface="Wingdings" panose="05000000000000000000" pitchFamily="2" charset="2"/>
              <a:buChar char="l"/>
            </a:pPr>
            <a:r>
              <a:rPr lang="zh-TW" altLang="en-US" sz="2200" dirty="0"/>
              <a:t>以</a:t>
            </a:r>
            <a:r>
              <a:rPr lang="en-US" altLang="zh-TW" sz="2200" dirty="0"/>
              <a:t>4</a:t>
            </a:r>
            <a:r>
              <a:rPr lang="zh-TW" altLang="en-US" sz="2200" dirty="0"/>
              <a:t>台小型相機記錄受測者數據</a:t>
            </a:r>
          </a:p>
        </p:txBody>
      </p:sp>
    </p:spTree>
    <p:extLst>
      <p:ext uri="{BB962C8B-B14F-4D97-AF65-F5344CB8AC3E}">
        <p14:creationId xmlns:p14="http://schemas.microsoft.com/office/powerpoint/2010/main" val="4039259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4B6E82BC-1E0B-FE64-B74B-64E8B33541B3}"/>
              </a:ext>
            </a:extLst>
          </p:cNvPr>
          <p:cNvSpPr txBox="1"/>
          <p:nvPr/>
        </p:nvSpPr>
        <p:spPr>
          <a:xfrm>
            <a:off x="359923" y="836579"/>
            <a:ext cx="2026517" cy="646331"/>
          </a:xfrm>
          <a:prstGeom prst="rect">
            <a:avLst/>
          </a:prstGeom>
          <a:noFill/>
        </p:spPr>
        <p:txBody>
          <a:bodyPr wrap="none" rtlCol="0">
            <a:spAutoFit/>
          </a:bodyPr>
          <a:lstStyle/>
          <a:p>
            <a:r>
              <a:rPr lang="en-US" altLang="zh-TW" sz="3600" b="1" dirty="0"/>
              <a:t>Method</a:t>
            </a:r>
            <a:endParaRPr lang="zh-TW" altLang="en-US" sz="3600" b="1" dirty="0"/>
          </a:p>
        </p:txBody>
      </p:sp>
      <p:sp>
        <p:nvSpPr>
          <p:cNvPr id="3" name="文字方塊 2">
            <a:extLst>
              <a:ext uri="{FF2B5EF4-FFF2-40B4-BE49-F238E27FC236}">
                <a16:creationId xmlns:a16="http://schemas.microsoft.com/office/drawing/2014/main" id="{9758255B-CF76-15A8-CB87-DB3511C474BE}"/>
              </a:ext>
            </a:extLst>
          </p:cNvPr>
          <p:cNvSpPr txBox="1"/>
          <p:nvPr/>
        </p:nvSpPr>
        <p:spPr>
          <a:xfrm>
            <a:off x="1237414" y="240631"/>
            <a:ext cx="9653323" cy="307777"/>
          </a:xfrm>
          <a:prstGeom prst="rect">
            <a:avLst/>
          </a:prstGeom>
          <a:noFill/>
        </p:spPr>
        <p:txBody>
          <a:bodyPr wrap="square">
            <a:spAutoFit/>
          </a:bodyPr>
          <a:lstStyle/>
          <a:p>
            <a:r>
              <a:rPr lang="en-US" altLang="zh-TW" sz="1400" dirty="0">
                <a:solidFill>
                  <a:schemeClr val="tx1">
                    <a:lumMod val="50000"/>
                    <a:lumOff val="50000"/>
                  </a:schemeClr>
                </a:solidFill>
              </a:rPr>
              <a:t>https://www-sciencedirect-com.libdb.yuntech.edu.tw:3001/science/article/pii/S0141938216300658</a:t>
            </a:r>
            <a:endParaRPr lang="zh-TW" altLang="en-US" sz="1400" dirty="0">
              <a:solidFill>
                <a:schemeClr val="tx1">
                  <a:lumMod val="50000"/>
                  <a:lumOff val="50000"/>
                </a:schemeClr>
              </a:solidFill>
            </a:endParaRPr>
          </a:p>
        </p:txBody>
      </p:sp>
      <p:sp>
        <p:nvSpPr>
          <p:cNvPr id="4" name="文字方塊 3">
            <a:extLst>
              <a:ext uri="{FF2B5EF4-FFF2-40B4-BE49-F238E27FC236}">
                <a16:creationId xmlns:a16="http://schemas.microsoft.com/office/drawing/2014/main" id="{18A6AAF5-333E-95FB-C2FB-67BF006CB5F9}"/>
              </a:ext>
            </a:extLst>
          </p:cNvPr>
          <p:cNvSpPr txBox="1"/>
          <p:nvPr/>
        </p:nvSpPr>
        <p:spPr>
          <a:xfrm>
            <a:off x="2673632" y="898134"/>
            <a:ext cx="1620957" cy="523220"/>
          </a:xfrm>
          <a:prstGeom prst="rect">
            <a:avLst/>
          </a:prstGeom>
          <a:noFill/>
        </p:spPr>
        <p:txBody>
          <a:bodyPr wrap="none" rtlCol="0">
            <a:spAutoFit/>
          </a:bodyPr>
          <a:lstStyle/>
          <a:p>
            <a:r>
              <a:rPr lang="zh-TW" altLang="en-US" sz="2800" b="1" dirty="0"/>
              <a:t>實驗設備</a:t>
            </a:r>
          </a:p>
        </p:txBody>
      </p:sp>
      <p:sp>
        <p:nvSpPr>
          <p:cNvPr id="5" name="文字方塊 4">
            <a:extLst>
              <a:ext uri="{FF2B5EF4-FFF2-40B4-BE49-F238E27FC236}">
                <a16:creationId xmlns:a16="http://schemas.microsoft.com/office/drawing/2014/main" id="{FE98FE92-7018-16F3-9545-D5764B904EAE}"/>
              </a:ext>
            </a:extLst>
          </p:cNvPr>
          <p:cNvSpPr txBox="1"/>
          <p:nvPr/>
        </p:nvSpPr>
        <p:spPr>
          <a:xfrm>
            <a:off x="373482" y="1638078"/>
            <a:ext cx="1869423" cy="581826"/>
          </a:xfrm>
          <a:prstGeom prst="rect">
            <a:avLst/>
          </a:prstGeom>
          <a:noFill/>
        </p:spPr>
        <p:txBody>
          <a:bodyPr wrap="none" rtlCol="0">
            <a:spAutoFit/>
          </a:bodyPr>
          <a:lstStyle/>
          <a:p>
            <a:pPr marL="285750" indent="-285750">
              <a:lnSpc>
                <a:spcPct val="150000"/>
              </a:lnSpc>
              <a:buFont typeface="Wingdings" panose="05000000000000000000" pitchFamily="2" charset="2"/>
              <a:buChar char="Ø"/>
            </a:pPr>
            <a:r>
              <a:rPr lang="zh-TW" altLang="en-US" sz="2400" dirty="0"/>
              <a:t>眼動追蹤 </a:t>
            </a:r>
            <a:r>
              <a:rPr lang="en-US" altLang="zh-TW" sz="2400" dirty="0"/>
              <a:t>:</a:t>
            </a:r>
            <a:endParaRPr lang="zh-TW" altLang="en-US" sz="2400" dirty="0"/>
          </a:p>
        </p:txBody>
      </p:sp>
      <p:sp>
        <p:nvSpPr>
          <p:cNvPr id="6" name="文字方塊 5">
            <a:extLst>
              <a:ext uri="{FF2B5EF4-FFF2-40B4-BE49-F238E27FC236}">
                <a16:creationId xmlns:a16="http://schemas.microsoft.com/office/drawing/2014/main" id="{C46EF5D1-1683-94ED-C68F-159E560DC2B5}"/>
              </a:ext>
            </a:extLst>
          </p:cNvPr>
          <p:cNvSpPr txBox="1"/>
          <p:nvPr/>
        </p:nvSpPr>
        <p:spPr>
          <a:xfrm>
            <a:off x="658886" y="2277689"/>
            <a:ext cx="8658717" cy="1048813"/>
          </a:xfrm>
          <a:prstGeom prst="rect">
            <a:avLst/>
          </a:prstGeom>
          <a:noFill/>
        </p:spPr>
        <p:txBody>
          <a:bodyPr wrap="none" rtlCol="0">
            <a:spAutoFit/>
          </a:bodyPr>
          <a:lstStyle/>
          <a:p>
            <a:pPr marL="342900" indent="-342900">
              <a:lnSpc>
                <a:spcPct val="150000"/>
              </a:lnSpc>
              <a:buFont typeface="Wingdings" panose="05000000000000000000" pitchFamily="2" charset="2"/>
              <a:buChar char="l"/>
            </a:pPr>
            <a:r>
              <a:rPr lang="zh-TW" altLang="en-US" sz="2200" dirty="0"/>
              <a:t>使用來自</a:t>
            </a:r>
            <a:r>
              <a:rPr lang="en-US" altLang="zh-TW" sz="2200" dirty="0" err="1"/>
              <a:t>SensoMotoric</a:t>
            </a:r>
            <a:r>
              <a:rPr lang="en-US" altLang="zh-TW" sz="2200" dirty="0"/>
              <a:t> Instruments (SMI)</a:t>
            </a:r>
            <a:r>
              <a:rPr lang="zh-TW" altLang="en-US" sz="2200" dirty="0"/>
              <a:t> 的 </a:t>
            </a:r>
            <a:r>
              <a:rPr lang="en-US" altLang="zh-TW" sz="2200" dirty="0"/>
              <a:t>ETG</a:t>
            </a:r>
            <a:r>
              <a:rPr lang="zh-TW" altLang="en-US" sz="2200" dirty="0"/>
              <a:t> </a:t>
            </a:r>
            <a:r>
              <a:rPr lang="en-US" altLang="zh-TW" sz="2200" dirty="0"/>
              <a:t>(</a:t>
            </a:r>
            <a:r>
              <a:rPr lang="zh-TW" altLang="en-US" sz="2200" dirty="0"/>
              <a:t>眼睛追蹤鏡</a:t>
            </a:r>
            <a:r>
              <a:rPr lang="en-US" altLang="zh-TW" sz="2200" dirty="0"/>
              <a:t>)</a:t>
            </a:r>
          </a:p>
          <a:p>
            <a:pPr marL="342900" indent="-342900">
              <a:lnSpc>
                <a:spcPct val="150000"/>
              </a:lnSpc>
              <a:buFont typeface="Wingdings" panose="05000000000000000000" pitchFamily="2" charset="2"/>
              <a:buChar char="l"/>
            </a:pPr>
            <a:r>
              <a:rPr lang="zh-TW" altLang="en-US" sz="2200" dirty="0"/>
              <a:t>系統以</a:t>
            </a:r>
            <a:r>
              <a:rPr lang="en-US" altLang="zh-TW" sz="2200" dirty="0"/>
              <a:t>30Hz</a:t>
            </a:r>
            <a:r>
              <a:rPr lang="zh-TW" altLang="en-US" sz="2200" dirty="0"/>
              <a:t>來收集雙眼的凝視數據</a:t>
            </a:r>
          </a:p>
        </p:txBody>
      </p:sp>
      <p:sp>
        <p:nvSpPr>
          <p:cNvPr id="7" name="文字方塊 6">
            <a:extLst>
              <a:ext uri="{FF2B5EF4-FFF2-40B4-BE49-F238E27FC236}">
                <a16:creationId xmlns:a16="http://schemas.microsoft.com/office/drawing/2014/main" id="{63813354-8EAA-383E-0C9C-BE78B7BF53E9}"/>
              </a:ext>
            </a:extLst>
          </p:cNvPr>
          <p:cNvSpPr txBox="1"/>
          <p:nvPr/>
        </p:nvSpPr>
        <p:spPr>
          <a:xfrm>
            <a:off x="373482" y="3384287"/>
            <a:ext cx="1869423" cy="581826"/>
          </a:xfrm>
          <a:prstGeom prst="rect">
            <a:avLst/>
          </a:prstGeom>
          <a:noFill/>
        </p:spPr>
        <p:txBody>
          <a:bodyPr wrap="none" rtlCol="0">
            <a:spAutoFit/>
          </a:bodyPr>
          <a:lstStyle/>
          <a:p>
            <a:pPr marL="285750" indent="-285750">
              <a:lnSpc>
                <a:spcPct val="150000"/>
              </a:lnSpc>
              <a:buFont typeface="Wingdings" panose="05000000000000000000" pitchFamily="2" charset="2"/>
              <a:buChar char="Ø"/>
            </a:pPr>
            <a:r>
              <a:rPr lang="zh-TW" altLang="en-US" sz="2400" dirty="0"/>
              <a:t>顯示文本 </a:t>
            </a:r>
            <a:r>
              <a:rPr lang="en-US" altLang="zh-TW" sz="2400" dirty="0"/>
              <a:t>:</a:t>
            </a:r>
            <a:endParaRPr lang="zh-TW" altLang="en-US" sz="2400" dirty="0"/>
          </a:p>
        </p:txBody>
      </p:sp>
      <p:sp>
        <p:nvSpPr>
          <p:cNvPr id="8" name="文字方塊 7">
            <a:extLst>
              <a:ext uri="{FF2B5EF4-FFF2-40B4-BE49-F238E27FC236}">
                <a16:creationId xmlns:a16="http://schemas.microsoft.com/office/drawing/2014/main" id="{68A0FF28-D20B-8D7D-9F85-2F6F393060D0}"/>
              </a:ext>
            </a:extLst>
          </p:cNvPr>
          <p:cNvSpPr txBox="1"/>
          <p:nvPr/>
        </p:nvSpPr>
        <p:spPr>
          <a:xfrm>
            <a:off x="658885" y="4023898"/>
            <a:ext cx="11230126" cy="1048813"/>
          </a:xfrm>
          <a:prstGeom prst="rect">
            <a:avLst/>
          </a:prstGeom>
          <a:noFill/>
        </p:spPr>
        <p:txBody>
          <a:bodyPr wrap="none" rtlCol="0">
            <a:spAutoFit/>
          </a:bodyPr>
          <a:lstStyle/>
          <a:p>
            <a:pPr marL="342900" indent="-342900">
              <a:lnSpc>
                <a:spcPct val="150000"/>
              </a:lnSpc>
              <a:buFont typeface="Wingdings" panose="05000000000000000000" pitchFamily="2" charset="2"/>
              <a:buChar char="l"/>
            </a:pPr>
            <a:r>
              <a:rPr lang="zh-TW" altLang="en-US" sz="2200" dirty="0"/>
              <a:t>使用 </a:t>
            </a:r>
            <a:r>
              <a:rPr lang="en-US" altLang="zh-TW" sz="2200" dirty="0"/>
              <a:t>Motorola Mobility LLC </a:t>
            </a:r>
            <a:r>
              <a:rPr lang="zh-TW" altLang="en-US" sz="2200" dirty="0"/>
              <a:t>在</a:t>
            </a:r>
            <a:r>
              <a:rPr lang="en-US" altLang="zh-TW" sz="2200" dirty="0"/>
              <a:t>2011</a:t>
            </a:r>
            <a:r>
              <a:rPr lang="zh-TW" altLang="en-US" sz="2200" dirty="0"/>
              <a:t>年所推出的 </a:t>
            </a:r>
            <a:r>
              <a:rPr lang="en-US" altLang="zh-TW" sz="2200" dirty="0"/>
              <a:t>Motorola </a:t>
            </a:r>
            <a:r>
              <a:rPr lang="en-US" altLang="zh-TW" sz="2200" dirty="0" err="1"/>
              <a:t>Xoom</a:t>
            </a:r>
            <a:r>
              <a:rPr lang="en-US" altLang="zh-TW" sz="2200" dirty="0"/>
              <a:t> Android</a:t>
            </a:r>
            <a:r>
              <a:rPr lang="zh-TW" altLang="en-US" sz="2200" dirty="0"/>
              <a:t> 平板電腦</a:t>
            </a:r>
            <a:endParaRPr lang="en-US" altLang="zh-TW" sz="2200" dirty="0"/>
          </a:p>
          <a:p>
            <a:pPr marL="342900" indent="-342900">
              <a:lnSpc>
                <a:spcPct val="150000"/>
              </a:lnSpc>
              <a:buFont typeface="Wingdings" panose="05000000000000000000" pitchFamily="2" charset="2"/>
              <a:buChar char="l"/>
            </a:pPr>
            <a:r>
              <a:rPr lang="en-US" altLang="zh-TW" sz="2200" dirty="0"/>
              <a:t>10.1</a:t>
            </a:r>
            <a:r>
              <a:rPr lang="zh-TW" altLang="en-US" sz="2200" dirty="0"/>
              <a:t>英寸的螢幕</a:t>
            </a:r>
          </a:p>
        </p:txBody>
      </p:sp>
    </p:spTree>
    <p:extLst>
      <p:ext uri="{BB962C8B-B14F-4D97-AF65-F5344CB8AC3E}">
        <p14:creationId xmlns:p14="http://schemas.microsoft.com/office/powerpoint/2010/main" val="4009210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4B6E82BC-1E0B-FE64-B74B-64E8B33541B3}"/>
              </a:ext>
            </a:extLst>
          </p:cNvPr>
          <p:cNvSpPr txBox="1"/>
          <p:nvPr/>
        </p:nvSpPr>
        <p:spPr>
          <a:xfrm>
            <a:off x="359923" y="836579"/>
            <a:ext cx="2026517" cy="646331"/>
          </a:xfrm>
          <a:prstGeom prst="rect">
            <a:avLst/>
          </a:prstGeom>
          <a:noFill/>
        </p:spPr>
        <p:txBody>
          <a:bodyPr wrap="none" rtlCol="0">
            <a:spAutoFit/>
          </a:bodyPr>
          <a:lstStyle/>
          <a:p>
            <a:r>
              <a:rPr lang="en-US" altLang="zh-TW" sz="3600" b="1" dirty="0"/>
              <a:t>Method</a:t>
            </a:r>
            <a:endParaRPr lang="zh-TW" altLang="en-US" sz="3600" b="1" dirty="0"/>
          </a:p>
        </p:txBody>
      </p:sp>
      <p:sp>
        <p:nvSpPr>
          <p:cNvPr id="3" name="文字方塊 2">
            <a:extLst>
              <a:ext uri="{FF2B5EF4-FFF2-40B4-BE49-F238E27FC236}">
                <a16:creationId xmlns:a16="http://schemas.microsoft.com/office/drawing/2014/main" id="{9758255B-CF76-15A8-CB87-DB3511C474BE}"/>
              </a:ext>
            </a:extLst>
          </p:cNvPr>
          <p:cNvSpPr txBox="1"/>
          <p:nvPr/>
        </p:nvSpPr>
        <p:spPr>
          <a:xfrm>
            <a:off x="1237414" y="240631"/>
            <a:ext cx="9653323" cy="307777"/>
          </a:xfrm>
          <a:prstGeom prst="rect">
            <a:avLst/>
          </a:prstGeom>
          <a:noFill/>
        </p:spPr>
        <p:txBody>
          <a:bodyPr wrap="square">
            <a:spAutoFit/>
          </a:bodyPr>
          <a:lstStyle/>
          <a:p>
            <a:r>
              <a:rPr lang="en-US" altLang="zh-TW" sz="1400" dirty="0">
                <a:solidFill>
                  <a:schemeClr val="tx1">
                    <a:lumMod val="50000"/>
                    <a:lumOff val="50000"/>
                  </a:schemeClr>
                </a:solidFill>
              </a:rPr>
              <a:t>https://www-sciencedirect-com.libdb.yuntech.edu.tw:3001/science/article/pii/S0141938216300658</a:t>
            </a:r>
            <a:endParaRPr lang="zh-TW" altLang="en-US" sz="1400" dirty="0">
              <a:solidFill>
                <a:schemeClr val="tx1">
                  <a:lumMod val="50000"/>
                  <a:lumOff val="50000"/>
                </a:schemeClr>
              </a:solidFill>
            </a:endParaRPr>
          </a:p>
        </p:txBody>
      </p:sp>
      <p:sp>
        <p:nvSpPr>
          <p:cNvPr id="4" name="文字方塊 3">
            <a:extLst>
              <a:ext uri="{FF2B5EF4-FFF2-40B4-BE49-F238E27FC236}">
                <a16:creationId xmlns:a16="http://schemas.microsoft.com/office/drawing/2014/main" id="{63157A4E-CAA4-7362-A02D-00CEA9E67354}"/>
              </a:ext>
            </a:extLst>
          </p:cNvPr>
          <p:cNvSpPr txBox="1"/>
          <p:nvPr/>
        </p:nvSpPr>
        <p:spPr>
          <a:xfrm>
            <a:off x="2673632" y="898134"/>
            <a:ext cx="1620957" cy="523220"/>
          </a:xfrm>
          <a:prstGeom prst="rect">
            <a:avLst/>
          </a:prstGeom>
          <a:noFill/>
        </p:spPr>
        <p:txBody>
          <a:bodyPr wrap="none" rtlCol="0">
            <a:spAutoFit/>
          </a:bodyPr>
          <a:lstStyle/>
          <a:p>
            <a:r>
              <a:rPr lang="zh-TW" altLang="en-US" sz="2800" b="1" dirty="0"/>
              <a:t>實驗場景</a:t>
            </a:r>
          </a:p>
        </p:txBody>
      </p:sp>
      <p:sp>
        <p:nvSpPr>
          <p:cNvPr id="5" name="文字方塊 4">
            <a:extLst>
              <a:ext uri="{FF2B5EF4-FFF2-40B4-BE49-F238E27FC236}">
                <a16:creationId xmlns:a16="http://schemas.microsoft.com/office/drawing/2014/main" id="{6669B5B6-373C-CB70-4254-D36325FC473C}"/>
              </a:ext>
            </a:extLst>
          </p:cNvPr>
          <p:cNvSpPr txBox="1"/>
          <p:nvPr/>
        </p:nvSpPr>
        <p:spPr>
          <a:xfrm>
            <a:off x="373481" y="1638078"/>
            <a:ext cx="11314213" cy="2243819"/>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zh-TW" altLang="en-US" sz="2400" dirty="0"/>
              <a:t>一條筆直的三車道高速公路，模擬環境符合</a:t>
            </a:r>
            <a:r>
              <a:rPr lang="en-US" altLang="zh-TW" sz="2400" dirty="0"/>
              <a:t>NHTSA</a:t>
            </a:r>
            <a:r>
              <a:rPr lang="zh-TW" altLang="en-US" sz="2400" dirty="0"/>
              <a:t>規定用於測試分心時間的路況</a:t>
            </a:r>
            <a:endParaRPr lang="en-US" altLang="zh-TW" sz="2400" dirty="0"/>
          </a:p>
          <a:p>
            <a:pPr marL="285750" indent="-285750">
              <a:lnSpc>
                <a:spcPct val="150000"/>
              </a:lnSpc>
              <a:buFont typeface="Wingdings" panose="05000000000000000000" pitchFamily="2" charset="2"/>
              <a:buChar char="Ø"/>
            </a:pPr>
            <a:r>
              <a:rPr lang="zh-TW" altLang="en-US" sz="2400" dirty="0"/>
              <a:t>車道兩側適中，風景為農村且有道路標誌和匝道，以增加真實性</a:t>
            </a:r>
            <a:endParaRPr lang="en-US" altLang="zh-TW" sz="2400" dirty="0"/>
          </a:p>
          <a:p>
            <a:pPr marL="285750" indent="-285750">
              <a:lnSpc>
                <a:spcPct val="150000"/>
              </a:lnSpc>
              <a:buFont typeface="Wingdings" panose="05000000000000000000" pitchFamily="2" charset="2"/>
              <a:buChar char="Ø"/>
            </a:pPr>
            <a:r>
              <a:rPr lang="zh-TW" altLang="en-US" sz="2400" dirty="0"/>
              <a:t>在開始時，會以一台黃色且時速為</a:t>
            </a:r>
            <a:r>
              <a:rPr lang="en-US" altLang="zh-TW" sz="2400" dirty="0"/>
              <a:t>65</a:t>
            </a:r>
            <a:r>
              <a:rPr lang="zh-TW" altLang="en-US" sz="2400" dirty="0"/>
              <a:t>英里</a:t>
            </a:r>
            <a:r>
              <a:rPr lang="en-US" altLang="zh-TW" sz="2400" dirty="0"/>
              <a:t>/</a:t>
            </a:r>
            <a:r>
              <a:rPr lang="zh-TW" altLang="en-US" sz="2400" dirty="0"/>
              <a:t>小時的引導車，受測者需以自己認為安全和適當的距離跟車</a:t>
            </a:r>
          </a:p>
        </p:txBody>
      </p:sp>
      <p:sp>
        <p:nvSpPr>
          <p:cNvPr id="6" name="文字方塊 5">
            <a:extLst>
              <a:ext uri="{FF2B5EF4-FFF2-40B4-BE49-F238E27FC236}">
                <a16:creationId xmlns:a16="http://schemas.microsoft.com/office/drawing/2014/main" id="{AB3E6074-322D-0ED6-0E21-F229E02BA955}"/>
              </a:ext>
            </a:extLst>
          </p:cNvPr>
          <p:cNvSpPr txBox="1"/>
          <p:nvPr/>
        </p:nvSpPr>
        <p:spPr>
          <a:xfrm>
            <a:off x="725387" y="3881897"/>
            <a:ext cx="1810111" cy="540982"/>
          </a:xfrm>
          <a:prstGeom prst="rect">
            <a:avLst/>
          </a:prstGeom>
          <a:noFill/>
        </p:spPr>
        <p:txBody>
          <a:bodyPr wrap="none" rtlCol="0">
            <a:spAutoFit/>
          </a:bodyPr>
          <a:lstStyle/>
          <a:p>
            <a:pPr marL="342900" indent="-342900">
              <a:lnSpc>
                <a:spcPct val="150000"/>
              </a:lnSpc>
              <a:buFont typeface="Wingdings" panose="05000000000000000000" pitchFamily="2" charset="2"/>
              <a:buChar char="l"/>
            </a:pPr>
            <a:r>
              <a:rPr lang="zh-TW" altLang="en-US" sz="2200" dirty="0"/>
              <a:t>跟車目的 </a:t>
            </a:r>
            <a:r>
              <a:rPr lang="en-US" altLang="zh-TW" sz="2200" dirty="0"/>
              <a:t>:</a:t>
            </a:r>
            <a:endParaRPr lang="zh-TW" altLang="en-US" sz="2200" dirty="0"/>
          </a:p>
        </p:txBody>
      </p:sp>
      <p:sp>
        <p:nvSpPr>
          <p:cNvPr id="7" name="文字方塊 6">
            <a:extLst>
              <a:ext uri="{FF2B5EF4-FFF2-40B4-BE49-F238E27FC236}">
                <a16:creationId xmlns:a16="http://schemas.microsoft.com/office/drawing/2014/main" id="{BFF88C2E-858F-B072-0A73-80B40F3B4BC9}"/>
              </a:ext>
            </a:extLst>
          </p:cNvPr>
          <p:cNvSpPr txBox="1"/>
          <p:nvPr/>
        </p:nvSpPr>
        <p:spPr>
          <a:xfrm>
            <a:off x="2579054" y="3881897"/>
            <a:ext cx="5724644" cy="2064476"/>
          </a:xfrm>
          <a:prstGeom prst="rect">
            <a:avLst/>
          </a:prstGeom>
          <a:noFill/>
        </p:spPr>
        <p:txBody>
          <a:bodyPr wrap="none" rtlCol="0">
            <a:spAutoFit/>
          </a:bodyPr>
          <a:lstStyle/>
          <a:p>
            <a:pPr marL="457200" indent="-457200">
              <a:lnSpc>
                <a:spcPct val="150000"/>
              </a:lnSpc>
              <a:buFont typeface="+mj-lt"/>
              <a:buAutoNum type="arabicPeriod"/>
            </a:pPr>
            <a:r>
              <a:rPr lang="zh-TW" altLang="en-US" sz="2200" dirty="0"/>
              <a:t>確保所有駕駛員都保持在內車道</a:t>
            </a:r>
            <a:endParaRPr lang="en-US" altLang="zh-TW" sz="2200" dirty="0"/>
          </a:p>
          <a:p>
            <a:pPr marL="457200" indent="-457200">
              <a:lnSpc>
                <a:spcPct val="150000"/>
              </a:lnSpc>
              <a:buFont typeface="+mj-lt"/>
              <a:buAutoNum type="arabicPeriod"/>
            </a:pPr>
            <a:r>
              <a:rPr lang="zh-TW" altLang="en-US" sz="2200" dirty="0"/>
              <a:t>鼓勵駕駛注意前方道路</a:t>
            </a:r>
            <a:endParaRPr lang="en-US" altLang="zh-TW" sz="2200" dirty="0"/>
          </a:p>
          <a:p>
            <a:pPr marL="457200" indent="-457200">
              <a:lnSpc>
                <a:spcPct val="150000"/>
              </a:lnSpc>
              <a:buFont typeface="+mj-lt"/>
              <a:buAutoNum type="arabicPeriod"/>
            </a:pPr>
            <a:r>
              <a:rPr lang="zh-TW" altLang="en-US" sz="2200" dirty="0"/>
              <a:t>阻止駕駛員超速</a:t>
            </a:r>
            <a:endParaRPr lang="en-US" altLang="zh-TW" sz="2200" dirty="0"/>
          </a:p>
          <a:p>
            <a:pPr marL="457200" indent="-457200">
              <a:lnSpc>
                <a:spcPct val="150000"/>
              </a:lnSpc>
              <a:buFont typeface="+mj-lt"/>
              <a:buAutoNum type="arabicPeriod"/>
            </a:pPr>
            <a:r>
              <a:rPr lang="zh-TW" altLang="en-US" sz="2200" dirty="0"/>
              <a:t>防止駕駛員以不自然的速度進行駕駛行為</a:t>
            </a:r>
          </a:p>
        </p:txBody>
      </p:sp>
    </p:spTree>
    <p:extLst>
      <p:ext uri="{BB962C8B-B14F-4D97-AF65-F5344CB8AC3E}">
        <p14:creationId xmlns:p14="http://schemas.microsoft.com/office/powerpoint/2010/main" val="1186249697"/>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icrosoft YaHei UI">
      <a:majorFont>
        <a:latin typeface="Microsoft YaHei UI"/>
        <a:ea typeface="Microsoft YaHei UI"/>
        <a:cs typeface=""/>
      </a:majorFont>
      <a:minorFont>
        <a:latin typeface="Microsoft YaHei UI"/>
        <a:ea typeface="Microsoft YaHei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4914</TotalTime>
  <Words>2127</Words>
  <Application>Microsoft Office PowerPoint</Application>
  <PresentationFormat>寬螢幕</PresentationFormat>
  <Paragraphs>169</Paragraphs>
  <Slides>19</Slides>
  <Notes>15</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19</vt:i4>
      </vt:variant>
    </vt:vector>
  </HeadingPairs>
  <TitlesOfParts>
    <vt:vector size="25" baseType="lpstr">
      <vt:lpstr>Microsoft YaHei UI</vt:lpstr>
      <vt:lpstr>標楷體</vt:lpstr>
      <vt:lpstr>Arial</vt:lpstr>
      <vt:lpstr>Calibri</vt:lpstr>
      <vt:lpstr>Wingdings</vt:lpstr>
      <vt:lpstr>Office 佈景主題</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宋錦玉</dc:creator>
  <cp:lastModifiedBy>. 宋</cp:lastModifiedBy>
  <cp:revision>103</cp:revision>
  <dcterms:created xsi:type="dcterms:W3CDTF">2022-12-09T02:43:44Z</dcterms:created>
  <dcterms:modified xsi:type="dcterms:W3CDTF">2023-01-04T11:57:07Z</dcterms:modified>
</cp:coreProperties>
</file>